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4" r:id="rId4"/>
    <p:sldId id="258" r:id="rId5"/>
    <p:sldId id="260" r:id="rId6"/>
    <p:sldId id="275" r:id="rId7"/>
    <p:sldId id="277" r:id="rId8"/>
    <p:sldId id="276" r:id="rId9"/>
    <p:sldId id="263" r:id="rId10"/>
    <p:sldId id="264" r:id="rId11"/>
    <p:sldId id="278" r:id="rId12"/>
    <p:sldId id="261" r:id="rId13"/>
    <p:sldId id="272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>
      <p:cViewPr varScale="1">
        <p:scale>
          <a:sx n="115" d="100"/>
          <a:sy n="115" d="100"/>
        </p:scale>
        <p:origin x="96" y="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D0B8C-707C-4620-B023-AB275A2C0E79}" type="datetimeFigureOut">
              <a:rPr lang="en-CA" smtClean="0"/>
              <a:pPr/>
              <a:t>2021-03-09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E3281-D6AB-4567-9992-34C0531119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84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4327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8366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594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89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59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7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9B325F-6E04-49F3-9A63-A26A86B04609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08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5613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8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0523E-B95B-4A42-98FC-52C41396E6F1}" type="slidenum">
              <a:rPr lang="en-US"/>
              <a:pPr/>
              <a:t>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69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3564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E47D09-79A0-434B-99A4-1BBD722CE7C3}" type="slidenum">
              <a:rPr lang="en-US" sz="1200">
                <a:latin typeface="Calibri" pitchFamily="34" charset="0"/>
              </a:rPr>
              <a:pPr algn="r"/>
              <a:t>8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57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82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pPr/>
              <a:t>2021-03-09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2021-03-09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2021-03-09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2021-03-09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pPr/>
              <a:t>2021-03-09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2021-03-09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2021-03-09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2021-03-09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2021-03-09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2021-03-09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2021-03-09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0EA80A-E061-4022-A55A-5A90FF30CC53}" type="datetimeFigureOut">
              <a:rPr lang="en-CA" smtClean="0"/>
              <a:pPr/>
              <a:t>2021-03-09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13" Type="http://schemas.openxmlformats.org/officeDocument/2006/relationships/image" Target="../media/image138.wmf"/><Relationship Id="rId18" Type="http://schemas.openxmlformats.org/officeDocument/2006/relationships/image" Target="../media/image140.wmf"/><Relationship Id="rId26" Type="http://schemas.openxmlformats.org/officeDocument/2006/relationships/image" Target="../media/image121.wmf"/><Relationship Id="rId3" Type="http://schemas.openxmlformats.org/officeDocument/2006/relationships/image" Target="../media/image133.png"/><Relationship Id="rId21" Type="http://schemas.openxmlformats.org/officeDocument/2006/relationships/oleObject" Target="../embeddings/oleObject156.bin"/><Relationship Id="rId34" Type="http://schemas.openxmlformats.org/officeDocument/2006/relationships/image" Target="../media/image146.wmf"/><Relationship Id="rId7" Type="http://schemas.openxmlformats.org/officeDocument/2006/relationships/image" Target="../media/image135.wmf"/><Relationship Id="rId12" Type="http://schemas.openxmlformats.org/officeDocument/2006/relationships/oleObject" Target="../embeddings/oleObject151.bin"/><Relationship Id="rId17" Type="http://schemas.openxmlformats.org/officeDocument/2006/relationships/oleObject" Target="../embeddings/oleObject154.bin"/><Relationship Id="rId25" Type="http://schemas.openxmlformats.org/officeDocument/2006/relationships/oleObject" Target="../embeddings/oleObject158.bin"/><Relationship Id="rId33" Type="http://schemas.openxmlformats.org/officeDocument/2006/relationships/oleObject" Target="../embeddings/oleObject162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9.wmf"/><Relationship Id="rId20" Type="http://schemas.openxmlformats.org/officeDocument/2006/relationships/image" Target="../media/image141.wmf"/><Relationship Id="rId29" Type="http://schemas.openxmlformats.org/officeDocument/2006/relationships/oleObject" Target="../embeddings/oleObject1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137.wmf"/><Relationship Id="rId24" Type="http://schemas.openxmlformats.org/officeDocument/2006/relationships/image" Target="../media/image143.wmf"/><Relationship Id="rId32" Type="http://schemas.openxmlformats.org/officeDocument/2006/relationships/image" Target="../media/image145.wmf"/><Relationship Id="rId5" Type="http://schemas.openxmlformats.org/officeDocument/2006/relationships/image" Target="../media/image134.wmf"/><Relationship Id="rId15" Type="http://schemas.openxmlformats.org/officeDocument/2006/relationships/oleObject" Target="../embeddings/oleObject153.bin"/><Relationship Id="rId23" Type="http://schemas.openxmlformats.org/officeDocument/2006/relationships/oleObject" Target="../embeddings/oleObject157.bin"/><Relationship Id="rId28" Type="http://schemas.openxmlformats.org/officeDocument/2006/relationships/image" Target="../media/image122.wmf"/><Relationship Id="rId10" Type="http://schemas.openxmlformats.org/officeDocument/2006/relationships/oleObject" Target="../embeddings/oleObject150.bin"/><Relationship Id="rId19" Type="http://schemas.openxmlformats.org/officeDocument/2006/relationships/oleObject" Target="../embeddings/oleObject155.bin"/><Relationship Id="rId31" Type="http://schemas.openxmlformats.org/officeDocument/2006/relationships/oleObject" Target="../embeddings/oleObject161.bin"/><Relationship Id="rId4" Type="http://schemas.openxmlformats.org/officeDocument/2006/relationships/oleObject" Target="../embeddings/oleObject147.bin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152.bin"/><Relationship Id="rId22" Type="http://schemas.openxmlformats.org/officeDocument/2006/relationships/image" Target="../media/image142.wmf"/><Relationship Id="rId27" Type="http://schemas.openxmlformats.org/officeDocument/2006/relationships/oleObject" Target="../embeddings/oleObject159.bin"/><Relationship Id="rId30" Type="http://schemas.openxmlformats.org/officeDocument/2006/relationships/image" Target="../media/image144.wmf"/><Relationship Id="rId35" Type="http://schemas.openxmlformats.org/officeDocument/2006/relationships/hyperlink" Target="http://www.bcmath.ca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oleObject" Target="../embeddings/oleObject168.bin"/><Relationship Id="rId18" Type="http://schemas.openxmlformats.org/officeDocument/2006/relationships/image" Target="../media/image150.wmf"/><Relationship Id="rId26" Type="http://schemas.openxmlformats.org/officeDocument/2006/relationships/image" Target="../media/image154.wmf"/><Relationship Id="rId3" Type="http://schemas.openxmlformats.org/officeDocument/2006/relationships/oleObject" Target="../embeddings/oleObject163.bin"/><Relationship Id="rId21" Type="http://schemas.openxmlformats.org/officeDocument/2006/relationships/oleObject" Target="../embeddings/oleObject172.bin"/><Relationship Id="rId34" Type="http://schemas.openxmlformats.org/officeDocument/2006/relationships/image" Target="../media/image158.wmf"/><Relationship Id="rId7" Type="http://schemas.openxmlformats.org/officeDocument/2006/relationships/oleObject" Target="../embeddings/oleObject165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170.bin"/><Relationship Id="rId25" Type="http://schemas.openxmlformats.org/officeDocument/2006/relationships/oleObject" Target="../embeddings/oleObject174.bin"/><Relationship Id="rId33" Type="http://schemas.openxmlformats.org/officeDocument/2006/relationships/oleObject" Target="../embeddings/oleObject178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0.wmf"/><Relationship Id="rId20" Type="http://schemas.openxmlformats.org/officeDocument/2006/relationships/image" Target="../media/image151.wmf"/><Relationship Id="rId29" Type="http://schemas.openxmlformats.org/officeDocument/2006/relationships/oleObject" Target="../embeddings/oleObject17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167.bin"/><Relationship Id="rId24" Type="http://schemas.openxmlformats.org/officeDocument/2006/relationships/image" Target="../media/image153.wmf"/><Relationship Id="rId32" Type="http://schemas.openxmlformats.org/officeDocument/2006/relationships/image" Target="../media/image157.wmf"/><Relationship Id="rId5" Type="http://schemas.openxmlformats.org/officeDocument/2006/relationships/oleObject" Target="../embeddings/oleObject164.bin"/><Relationship Id="rId15" Type="http://schemas.openxmlformats.org/officeDocument/2006/relationships/oleObject" Target="../embeddings/oleObject169.bin"/><Relationship Id="rId23" Type="http://schemas.openxmlformats.org/officeDocument/2006/relationships/oleObject" Target="../embeddings/oleObject173.bin"/><Relationship Id="rId28" Type="http://schemas.openxmlformats.org/officeDocument/2006/relationships/image" Target="../media/image155.wmf"/><Relationship Id="rId10" Type="http://schemas.openxmlformats.org/officeDocument/2006/relationships/image" Target="../media/image149.wmf"/><Relationship Id="rId19" Type="http://schemas.openxmlformats.org/officeDocument/2006/relationships/oleObject" Target="../embeddings/oleObject171.bin"/><Relationship Id="rId31" Type="http://schemas.openxmlformats.org/officeDocument/2006/relationships/oleObject" Target="../embeddings/oleObject177.bin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66.bin"/><Relationship Id="rId14" Type="http://schemas.openxmlformats.org/officeDocument/2006/relationships/image" Target="../media/image39.wmf"/><Relationship Id="rId22" Type="http://schemas.openxmlformats.org/officeDocument/2006/relationships/image" Target="../media/image152.wmf"/><Relationship Id="rId27" Type="http://schemas.openxmlformats.org/officeDocument/2006/relationships/oleObject" Target="../embeddings/oleObject175.bin"/><Relationship Id="rId30" Type="http://schemas.openxmlformats.org/officeDocument/2006/relationships/image" Target="../media/image156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68.bin"/><Relationship Id="rId18" Type="http://schemas.openxmlformats.org/officeDocument/2006/relationships/image" Target="../media/image162.wmf"/><Relationship Id="rId26" Type="http://schemas.openxmlformats.org/officeDocument/2006/relationships/image" Target="../media/image71.wmf"/><Relationship Id="rId39" Type="http://schemas.openxmlformats.org/officeDocument/2006/relationships/oleObject" Target="../embeddings/oleObject193.bin"/><Relationship Id="rId21" Type="http://schemas.openxmlformats.org/officeDocument/2006/relationships/oleObject" Target="../embeddings/oleObject184.bin"/><Relationship Id="rId34" Type="http://schemas.openxmlformats.org/officeDocument/2006/relationships/image" Target="../media/image167.wmf"/><Relationship Id="rId42" Type="http://schemas.openxmlformats.org/officeDocument/2006/relationships/image" Target="../media/image170.wmf"/><Relationship Id="rId47" Type="http://schemas.openxmlformats.org/officeDocument/2006/relationships/oleObject" Target="../embeddings/oleObject197.bin"/><Relationship Id="rId50" Type="http://schemas.openxmlformats.org/officeDocument/2006/relationships/image" Target="../media/image174.wmf"/><Relationship Id="rId55" Type="http://schemas.openxmlformats.org/officeDocument/2006/relationships/image" Target="../media/image176.wmf"/><Relationship Id="rId63" Type="http://schemas.openxmlformats.org/officeDocument/2006/relationships/oleObject" Target="../embeddings/oleObject207.bin"/><Relationship Id="rId68" Type="http://schemas.openxmlformats.org/officeDocument/2006/relationships/image" Target="../media/image181.wmf"/><Relationship Id="rId76" Type="http://schemas.openxmlformats.org/officeDocument/2006/relationships/image" Target="../media/image184.wmf"/><Relationship Id="rId84" Type="http://schemas.openxmlformats.org/officeDocument/2006/relationships/oleObject" Target="../embeddings/oleObject219.bin"/><Relationship Id="rId89" Type="http://schemas.openxmlformats.org/officeDocument/2006/relationships/image" Target="../media/image190.wmf"/><Relationship Id="rId7" Type="http://schemas.openxmlformats.org/officeDocument/2006/relationships/oleObject" Target="../embeddings/oleObject180.bin"/><Relationship Id="rId71" Type="http://schemas.openxmlformats.org/officeDocument/2006/relationships/image" Target="../media/image182.wmf"/><Relationship Id="rId92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0.wmf"/><Relationship Id="rId29" Type="http://schemas.openxmlformats.org/officeDocument/2006/relationships/oleObject" Target="../embeddings/oleObject188.bin"/><Relationship Id="rId11" Type="http://schemas.openxmlformats.org/officeDocument/2006/relationships/oleObject" Target="../embeddings/oleObject167.bin"/><Relationship Id="rId24" Type="http://schemas.openxmlformats.org/officeDocument/2006/relationships/image" Target="../media/image164.wmf"/><Relationship Id="rId32" Type="http://schemas.openxmlformats.org/officeDocument/2006/relationships/image" Target="../media/image166.wmf"/><Relationship Id="rId37" Type="http://schemas.openxmlformats.org/officeDocument/2006/relationships/oleObject" Target="../embeddings/oleObject192.bin"/><Relationship Id="rId40" Type="http://schemas.openxmlformats.org/officeDocument/2006/relationships/image" Target="../media/image169.wmf"/><Relationship Id="rId45" Type="http://schemas.openxmlformats.org/officeDocument/2006/relationships/oleObject" Target="../embeddings/oleObject196.bin"/><Relationship Id="rId53" Type="http://schemas.openxmlformats.org/officeDocument/2006/relationships/oleObject" Target="../embeddings/oleObject200.bin"/><Relationship Id="rId58" Type="http://schemas.openxmlformats.org/officeDocument/2006/relationships/oleObject" Target="../embeddings/oleObject203.bin"/><Relationship Id="rId66" Type="http://schemas.openxmlformats.org/officeDocument/2006/relationships/image" Target="../media/image180.wmf"/><Relationship Id="rId74" Type="http://schemas.openxmlformats.org/officeDocument/2006/relationships/image" Target="../media/image183.wmf"/><Relationship Id="rId79" Type="http://schemas.openxmlformats.org/officeDocument/2006/relationships/image" Target="../media/image185.wmf"/><Relationship Id="rId87" Type="http://schemas.openxmlformats.org/officeDocument/2006/relationships/image" Target="../media/image189.wmf"/><Relationship Id="rId5" Type="http://schemas.openxmlformats.org/officeDocument/2006/relationships/oleObject" Target="../embeddings/oleObject164.bin"/><Relationship Id="rId61" Type="http://schemas.openxmlformats.org/officeDocument/2006/relationships/oleObject" Target="../embeddings/oleObject206.bin"/><Relationship Id="rId82" Type="http://schemas.openxmlformats.org/officeDocument/2006/relationships/oleObject" Target="../embeddings/oleObject218.bin"/><Relationship Id="rId90" Type="http://schemas.openxmlformats.org/officeDocument/2006/relationships/oleObject" Target="../embeddings/oleObject222.bin"/><Relationship Id="rId19" Type="http://schemas.openxmlformats.org/officeDocument/2006/relationships/oleObject" Target="../embeddings/oleObject183.bin"/><Relationship Id="rId14" Type="http://schemas.openxmlformats.org/officeDocument/2006/relationships/image" Target="../media/image39.wmf"/><Relationship Id="rId22" Type="http://schemas.openxmlformats.org/officeDocument/2006/relationships/image" Target="../media/image163.wmf"/><Relationship Id="rId27" Type="http://schemas.openxmlformats.org/officeDocument/2006/relationships/oleObject" Target="../embeddings/oleObject187.bin"/><Relationship Id="rId30" Type="http://schemas.openxmlformats.org/officeDocument/2006/relationships/image" Target="../media/image73.wmf"/><Relationship Id="rId35" Type="http://schemas.openxmlformats.org/officeDocument/2006/relationships/oleObject" Target="../embeddings/oleObject191.bin"/><Relationship Id="rId43" Type="http://schemas.openxmlformats.org/officeDocument/2006/relationships/oleObject" Target="../embeddings/oleObject195.bin"/><Relationship Id="rId48" Type="http://schemas.openxmlformats.org/officeDocument/2006/relationships/image" Target="../media/image173.wmf"/><Relationship Id="rId56" Type="http://schemas.openxmlformats.org/officeDocument/2006/relationships/oleObject" Target="../embeddings/oleObject202.bin"/><Relationship Id="rId64" Type="http://schemas.openxmlformats.org/officeDocument/2006/relationships/image" Target="../media/image179.wmf"/><Relationship Id="rId69" Type="http://schemas.openxmlformats.org/officeDocument/2006/relationships/oleObject" Target="../embeddings/oleObject210.bin"/><Relationship Id="rId77" Type="http://schemas.openxmlformats.org/officeDocument/2006/relationships/oleObject" Target="../embeddings/oleObject215.bin"/><Relationship Id="rId8" Type="http://schemas.openxmlformats.org/officeDocument/2006/relationships/image" Target="../media/image160.wmf"/><Relationship Id="rId51" Type="http://schemas.openxmlformats.org/officeDocument/2006/relationships/oleObject" Target="../embeddings/oleObject199.bin"/><Relationship Id="rId72" Type="http://schemas.openxmlformats.org/officeDocument/2006/relationships/oleObject" Target="../embeddings/oleObject212.bin"/><Relationship Id="rId80" Type="http://schemas.openxmlformats.org/officeDocument/2006/relationships/oleObject" Target="../embeddings/oleObject217.bin"/><Relationship Id="rId85" Type="http://schemas.openxmlformats.org/officeDocument/2006/relationships/image" Target="../media/image188.wmf"/><Relationship Id="rId3" Type="http://schemas.openxmlformats.org/officeDocument/2006/relationships/oleObject" Target="../embeddings/oleObject179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182.bin"/><Relationship Id="rId25" Type="http://schemas.openxmlformats.org/officeDocument/2006/relationships/oleObject" Target="../embeddings/oleObject186.bin"/><Relationship Id="rId33" Type="http://schemas.openxmlformats.org/officeDocument/2006/relationships/oleObject" Target="../embeddings/oleObject190.bin"/><Relationship Id="rId38" Type="http://schemas.openxmlformats.org/officeDocument/2006/relationships/image" Target="../media/image168.wmf"/><Relationship Id="rId46" Type="http://schemas.openxmlformats.org/officeDocument/2006/relationships/image" Target="../media/image172.wmf"/><Relationship Id="rId59" Type="http://schemas.openxmlformats.org/officeDocument/2006/relationships/oleObject" Target="../embeddings/oleObject204.bin"/><Relationship Id="rId67" Type="http://schemas.openxmlformats.org/officeDocument/2006/relationships/oleObject" Target="../embeddings/oleObject209.bin"/><Relationship Id="rId20" Type="http://schemas.openxmlformats.org/officeDocument/2006/relationships/image" Target="../media/image42.wmf"/><Relationship Id="rId41" Type="http://schemas.openxmlformats.org/officeDocument/2006/relationships/oleObject" Target="../embeddings/oleObject194.bin"/><Relationship Id="rId54" Type="http://schemas.openxmlformats.org/officeDocument/2006/relationships/oleObject" Target="../embeddings/oleObject201.bin"/><Relationship Id="rId62" Type="http://schemas.openxmlformats.org/officeDocument/2006/relationships/image" Target="../media/image178.wmf"/><Relationship Id="rId70" Type="http://schemas.openxmlformats.org/officeDocument/2006/relationships/oleObject" Target="../embeddings/oleObject211.bin"/><Relationship Id="rId75" Type="http://schemas.openxmlformats.org/officeDocument/2006/relationships/oleObject" Target="../embeddings/oleObject214.bin"/><Relationship Id="rId83" Type="http://schemas.openxmlformats.org/officeDocument/2006/relationships/image" Target="../media/image187.wmf"/><Relationship Id="rId88" Type="http://schemas.openxmlformats.org/officeDocument/2006/relationships/oleObject" Target="../embeddings/oleObject221.bin"/><Relationship Id="rId91" Type="http://schemas.openxmlformats.org/officeDocument/2006/relationships/image" Target="../media/image19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wmf"/><Relationship Id="rId15" Type="http://schemas.openxmlformats.org/officeDocument/2006/relationships/oleObject" Target="../embeddings/oleObject169.bin"/><Relationship Id="rId23" Type="http://schemas.openxmlformats.org/officeDocument/2006/relationships/oleObject" Target="../embeddings/oleObject185.bin"/><Relationship Id="rId28" Type="http://schemas.openxmlformats.org/officeDocument/2006/relationships/image" Target="../media/image165.wmf"/><Relationship Id="rId36" Type="http://schemas.openxmlformats.org/officeDocument/2006/relationships/image" Target="../media/image76.wmf"/><Relationship Id="rId49" Type="http://schemas.openxmlformats.org/officeDocument/2006/relationships/oleObject" Target="../embeddings/oleObject198.bin"/><Relationship Id="rId57" Type="http://schemas.openxmlformats.org/officeDocument/2006/relationships/image" Target="../media/image177.wmf"/><Relationship Id="rId10" Type="http://schemas.openxmlformats.org/officeDocument/2006/relationships/image" Target="../media/image161.wmf"/><Relationship Id="rId31" Type="http://schemas.openxmlformats.org/officeDocument/2006/relationships/oleObject" Target="../embeddings/oleObject189.bin"/><Relationship Id="rId44" Type="http://schemas.openxmlformats.org/officeDocument/2006/relationships/image" Target="../media/image171.wmf"/><Relationship Id="rId52" Type="http://schemas.openxmlformats.org/officeDocument/2006/relationships/image" Target="../media/image175.wmf"/><Relationship Id="rId60" Type="http://schemas.openxmlformats.org/officeDocument/2006/relationships/oleObject" Target="../embeddings/oleObject205.bin"/><Relationship Id="rId65" Type="http://schemas.openxmlformats.org/officeDocument/2006/relationships/oleObject" Target="../embeddings/oleObject208.bin"/><Relationship Id="rId73" Type="http://schemas.openxmlformats.org/officeDocument/2006/relationships/oleObject" Target="../embeddings/oleObject213.bin"/><Relationship Id="rId78" Type="http://schemas.openxmlformats.org/officeDocument/2006/relationships/oleObject" Target="../embeddings/oleObject216.bin"/><Relationship Id="rId81" Type="http://schemas.openxmlformats.org/officeDocument/2006/relationships/image" Target="../media/image186.wmf"/><Relationship Id="rId86" Type="http://schemas.openxmlformats.org/officeDocument/2006/relationships/oleObject" Target="../embeddings/oleObject220.bin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181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28.bin"/><Relationship Id="rId18" Type="http://schemas.openxmlformats.org/officeDocument/2006/relationships/image" Target="../media/image199.wmf"/><Relationship Id="rId26" Type="http://schemas.openxmlformats.org/officeDocument/2006/relationships/image" Target="../media/image203.wmf"/><Relationship Id="rId39" Type="http://schemas.openxmlformats.org/officeDocument/2006/relationships/oleObject" Target="../embeddings/oleObject241.bin"/><Relationship Id="rId21" Type="http://schemas.openxmlformats.org/officeDocument/2006/relationships/oleObject" Target="../embeddings/oleObject232.bin"/><Relationship Id="rId34" Type="http://schemas.openxmlformats.org/officeDocument/2006/relationships/image" Target="../media/image207.wmf"/><Relationship Id="rId42" Type="http://schemas.openxmlformats.org/officeDocument/2006/relationships/image" Target="../media/image211.wmf"/><Relationship Id="rId47" Type="http://schemas.openxmlformats.org/officeDocument/2006/relationships/oleObject" Target="../embeddings/oleObject245.bin"/><Relationship Id="rId50" Type="http://schemas.openxmlformats.org/officeDocument/2006/relationships/image" Target="../media/image215.wmf"/><Relationship Id="rId55" Type="http://schemas.openxmlformats.org/officeDocument/2006/relationships/oleObject" Target="../embeddings/oleObject249.bin"/><Relationship Id="rId7" Type="http://schemas.openxmlformats.org/officeDocument/2006/relationships/oleObject" Target="../embeddings/oleObject225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98.wmf"/><Relationship Id="rId20" Type="http://schemas.openxmlformats.org/officeDocument/2006/relationships/image" Target="../media/image200.wmf"/><Relationship Id="rId29" Type="http://schemas.openxmlformats.org/officeDocument/2006/relationships/oleObject" Target="../embeddings/oleObject236.bin"/><Relationship Id="rId41" Type="http://schemas.openxmlformats.org/officeDocument/2006/relationships/oleObject" Target="../embeddings/oleObject242.bin"/><Relationship Id="rId54" Type="http://schemas.openxmlformats.org/officeDocument/2006/relationships/image" Target="../media/image2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wmf"/><Relationship Id="rId11" Type="http://schemas.openxmlformats.org/officeDocument/2006/relationships/oleObject" Target="../embeddings/oleObject227.bin"/><Relationship Id="rId24" Type="http://schemas.openxmlformats.org/officeDocument/2006/relationships/image" Target="../media/image202.wmf"/><Relationship Id="rId32" Type="http://schemas.openxmlformats.org/officeDocument/2006/relationships/image" Target="../media/image206.wmf"/><Relationship Id="rId37" Type="http://schemas.openxmlformats.org/officeDocument/2006/relationships/oleObject" Target="../embeddings/oleObject240.bin"/><Relationship Id="rId40" Type="http://schemas.openxmlformats.org/officeDocument/2006/relationships/image" Target="../media/image210.wmf"/><Relationship Id="rId45" Type="http://schemas.openxmlformats.org/officeDocument/2006/relationships/oleObject" Target="../embeddings/oleObject244.bin"/><Relationship Id="rId53" Type="http://schemas.openxmlformats.org/officeDocument/2006/relationships/oleObject" Target="../embeddings/oleObject248.bin"/><Relationship Id="rId58" Type="http://schemas.openxmlformats.org/officeDocument/2006/relationships/image" Target="../media/image219.wmf"/><Relationship Id="rId5" Type="http://schemas.openxmlformats.org/officeDocument/2006/relationships/oleObject" Target="../embeddings/oleObject224.bin"/><Relationship Id="rId15" Type="http://schemas.openxmlformats.org/officeDocument/2006/relationships/oleObject" Target="../embeddings/oleObject229.bin"/><Relationship Id="rId23" Type="http://schemas.openxmlformats.org/officeDocument/2006/relationships/oleObject" Target="../embeddings/oleObject233.bin"/><Relationship Id="rId28" Type="http://schemas.openxmlformats.org/officeDocument/2006/relationships/image" Target="../media/image204.wmf"/><Relationship Id="rId36" Type="http://schemas.openxmlformats.org/officeDocument/2006/relationships/image" Target="../media/image208.wmf"/><Relationship Id="rId49" Type="http://schemas.openxmlformats.org/officeDocument/2006/relationships/oleObject" Target="../embeddings/oleObject246.bin"/><Relationship Id="rId57" Type="http://schemas.openxmlformats.org/officeDocument/2006/relationships/oleObject" Target="../embeddings/oleObject250.bin"/><Relationship Id="rId61" Type="http://schemas.openxmlformats.org/officeDocument/2006/relationships/hyperlink" Target="http://www.bcmath.ca/" TargetMode="External"/><Relationship Id="rId10" Type="http://schemas.openxmlformats.org/officeDocument/2006/relationships/image" Target="../media/image195.wmf"/><Relationship Id="rId19" Type="http://schemas.openxmlformats.org/officeDocument/2006/relationships/oleObject" Target="../embeddings/oleObject231.bin"/><Relationship Id="rId31" Type="http://schemas.openxmlformats.org/officeDocument/2006/relationships/oleObject" Target="../embeddings/oleObject237.bin"/><Relationship Id="rId44" Type="http://schemas.openxmlformats.org/officeDocument/2006/relationships/image" Target="../media/image212.wmf"/><Relationship Id="rId52" Type="http://schemas.openxmlformats.org/officeDocument/2006/relationships/image" Target="../media/image216.wmf"/><Relationship Id="rId60" Type="http://schemas.openxmlformats.org/officeDocument/2006/relationships/image" Target="../media/image220.wmf"/><Relationship Id="rId4" Type="http://schemas.openxmlformats.org/officeDocument/2006/relationships/image" Target="../media/image192.wmf"/><Relationship Id="rId9" Type="http://schemas.openxmlformats.org/officeDocument/2006/relationships/oleObject" Target="../embeddings/oleObject226.bin"/><Relationship Id="rId14" Type="http://schemas.openxmlformats.org/officeDocument/2006/relationships/image" Target="../media/image197.wmf"/><Relationship Id="rId22" Type="http://schemas.openxmlformats.org/officeDocument/2006/relationships/image" Target="../media/image201.wmf"/><Relationship Id="rId27" Type="http://schemas.openxmlformats.org/officeDocument/2006/relationships/oleObject" Target="../embeddings/oleObject235.bin"/><Relationship Id="rId30" Type="http://schemas.openxmlformats.org/officeDocument/2006/relationships/image" Target="../media/image205.wmf"/><Relationship Id="rId35" Type="http://schemas.openxmlformats.org/officeDocument/2006/relationships/oleObject" Target="../embeddings/oleObject239.bin"/><Relationship Id="rId43" Type="http://schemas.openxmlformats.org/officeDocument/2006/relationships/oleObject" Target="../embeddings/oleObject243.bin"/><Relationship Id="rId48" Type="http://schemas.openxmlformats.org/officeDocument/2006/relationships/image" Target="../media/image214.wmf"/><Relationship Id="rId56" Type="http://schemas.openxmlformats.org/officeDocument/2006/relationships/image" Target="../media/image218.wmf"/><Relationship Id="rId8" Type="http://schemas.openxmlformats.org/officeDocument/2006/relationships/image" Target="../media/image194.wmf"/><Relationship Id="rId51" Type="http://schemas.openxmlformats.org/officeDocument/2006/relationships/oleObject" Target="../embeddings/oleObject247.bin"/><Relationship Id="rId3" Type="http://schemas.openxmlformats.org/officeDocument/2006/relationships/oleObject" Target="../embeddings/oleObject223.bin"/><Relationship Id="rId12" Type="http://schemas.openxmlformats.org/officeDocument/2006/relationships/image" Target="../media/image196.wmf"/><Relationship Id="rId17" Type="http://schemas.openxmlformats.org/officeDocument/2006/relationships/oleObject" Target="../embeddings/oleObject230.bin"/><Relationship Id="rId25" Type="http://schemas.openxmlformats.org/officeDocument/2006/relationships/oleObject" Target="../embeddings/oleObject234.bin"/><Relationship Id="rId33" Type="http://schemas.openxmlformats.org/officeDocument/2006/relationships/oleObject" Target="../embeddings/oleObject238.bin"/><Relationship Id="rId38" Type="http://schemas.openxmlformats.org/officeDocument/2006/relationships/image" Target="../media/image209.wmf"/><Relationship Id="rId46" Type="http://schemas.openxmlformats.org/officeDocument/2006/relationships/image" Target="../media/image213.wmf"/><Relationship Id="rId59" Type="http://schemas.openxmlformats.org/officeDocument/2006/relationships/oleObject" Target="../embeddings/oleObject25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hyperlink" Target="http://www.bcmath.c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9" Type="http://schemas.openxmlformats.org/officeDocument/2006/relationships/image" Target="../media/image31.wmf"/><Relationship Id="rId3" Type="http://schemas.openxmlformats.org/officeDocument/2006/relationships/image" Target="../media/image14.png"/><Relationship Id="rId21" Type="http://schemas.openxmlformats.org/officeDocument/2006/relationships/image" Target="../media/image22.wmf"/><Relationship Id="rId34" Type="http://schemas.openxmlformats.org/officeDocument/2006/relationships/oleObject" Target="../embeddings/oleObject28.bin"/><Relationship Id="rId42" Type="http://schemas.openxmlformats.org/officeDocument/2006/relationships/oleObject" Target="../embeddings/oleObject32.bin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0.wmf"/><Relationship Id="rId25" Type="http://schemas.openxmlformats.org/officeDocument/2006/relationships/image" Target="../media/image24.wmf"/><Relationship Id="rId33" Type="http://schemas.openxmlformats.org/officeDocument/2006/relationships/image" Target="../media/image28.wmf"/><Relationship Id="rId38" Type="http://schemas.openxmlformats.org/officeDocument/2006/relationships/oleObject" Target="../embeddings/oleObject30.bin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26.wmf"/><Relationship Id="rId41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wmf"/><Relationship Id="rId24" Type="http://schemas.openxmlformats.org/officeDocument/2006/relationships/oleObject" Target="../embeddings/oleObject23.bin"/><Relationship Id="rId32" Type="http://schemas.openxmlformats.org/officeDocument/2006/relationships/oleObject" Target="../embeddings/oleObject27.bin"/><Relationship Id="rId37" Type="http://schemas.openxmlformats.org/officeDocument/2006/relationships/image" Target="../media/image30.wmf"/><Relationship Id="rId40" Type="http://schemas.openxmlformats.org/officeDocument/2006/relationships/oleObject" Target="../embeddings/oleObject31.bin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23" Type="http://schemas.openxmlformats.org/officeDocument/2006/relationships/image" Target="../media/image23.wmf"/><Relationship Id="rId28" Type="http://schemas.openxmlformats.org/officeDocument/2006/relationships/oleObject" Target="../embeddings/oleObject25.bin"/><Relationship Id="rId36" Type="http://schemas.openxmlformats.org/officeDocument/2006/relationships/oleObject" Target="../embeddings/oleObject29.bin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1.wmf"/><Relationship Id="rId31" Type="http://schemas.openxmlformats.org/officeDocument/2006/relationships/image" Target="../media/image27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25.wmf"/><Relationship Id="rId30" Type="http://schemas.openxmlformats.org/officeDocument/2006/relationships/oleObject" Target="../embeddings/oleObject26.bin"/><Relationship Id="rId35" Type="http://schemas.openxmlformats.org/officeDocument/2006/relationships/image" Target="../media/image29.wmf"/><Relationship Id="rId43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1.wmf"/><Relationship Id="rId26" Type="http://schemas.openxmlformats.org/officeDocument/2006/relationships/oleObject" Target="../embeddings/oleObject45.bin"/><Relationship Id="rId39" Type="http://schemas.openxmlformats.org/officeDocument/2006/relationships/image" Target="../media/image51.wmf"/><Relationship Id="rId21" Type="http://schemas.openxmlformats.org/officeDocument/2006/relationships/oleObject" Target="../embeddings/oleObject42.bin"/><Relationship Id="rId34" Type="http://schemas.openxmlformats.org/officeDocument/2006/relationships/oleObject" Target="../embeddings/oleObject49.bin"/><Relationship Id="rId42" Type="http://schemas.openxmlformats.org/officeDocument/2006/relationships/oleObject" Target="../embeddings/oleObject53.bin"/><Relationship Id="rId47" Type="http://schemas.openxmlformats.org/officeDocument/2006/relationships/image" Target="../media/image55.wmf"/><Relationship Id="rId50" Type="http://schemas.openxmlformats.org/officeDocument/2006/relationships/oleObject" Target="../embeddings/oleObject57.bin"/><Relationship Id="rId55" Type="http://schemas.openxmlformats.org/officeDocument/2006/relationships/image" Target="../media/image59.wmf"/><Relationship Id="rId63" Type="http://schemas.openxmlformats.org/officeDocument/2006/relationships/oleObject" Target="../embeddings/oleObject65.bin"/><Relationship Id="rId68" Type="http://schemas.openxmlformats.org/officeDocument/2006/relationships/oleObject" Target="../embeddings/oleObject68.bin"/><Relationship Id="rId7" Type="http://schemas.openxmlformats.org/officeDocument/2006/relationships/oleObject" Target="../embeddings/oleObject35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0.wmf"/><Relationship Id="rId29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7.bin"/><Relationship Id="rId24" Type="http://schemas.openxmlformats.org/officeDocument/2006/relationships/oleObject" Target="../embeddings/oleObject44.bin"/><Relationship Id="rId32" Type="http://schemas.openxmlformats.org/officeDocument/2006/relationships/oleObject" Target="../embeddings/oleObject48.bin"/><Relationship Id="rId37" Type="http://schemas.openxmlformats.org/officeDocument/2006/relationships/image" Target="../media/image50.wmf"/><Relationship Id="rId40" Type="http://schemas.openxmlformats.org/officeDocument/2006/relationships/oleObject" Target="../embeddings/oleObject52.bin"/><Relationship Id="rId45" Type="http://schemas.openxmlformats.org/officeDocument/2006/relationships/image" Target="../media/image54.wmf"/><Relationship Id="rId53" Type="http://schemas.openxmlformats.org/officeDocument/2006/relationships/image" Target="../media/image58.wmf"/><Relationship Id="rId58" Type="http://schemas.openxmlformats.org/officeDocument/2006/relationships/oleObject" Target="../embeddings/oleObject61.bin"/><Relationship Id="rId66" Type="http://schemas.openxmlformats.org/officeDocument/2006/relationships/image" Target="../media/image63.wmf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28" Type="http://schemas.openxmlformats.org/officeDocument/2006/relationships/oleObject" Target="../embeddings/oleObject46.bin"/><Relationship Id="rId36" Type="http://schemas.openxmlformats.org/officeDocument/2006/relationships/oleObject" Target="../embeddings/oleObject50.bin"/><Relationship Id="rId49" Type="http://schemas.openxmlformats.org/officeDocument/2006/relationships/image" Target="../media/image56.wmf"/><Relationship Id="rId57" Type="http://schemas.openxmlformats.org/officeDocument/2006/relationships/image" Target="../media/image60.wmf"/><Relationship Id="rId61" Type="http://schemas.openxmlformats.org/officeDocument/2006/relationships/oleObject" Target="../embeddings/oleObject63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41.bin"/><Relationship Id="rId31" Type="http://schemas.openxmlformats.org/officeDocument/2006/relationships/image" Target="../media/image47.wmf"/><Relationship Id="rId44" Type="http://schemas.openxmlformats.org/officeDocument/2006/relationships/oleObject" Target="../embeddings/oleObject54.bin"/><Relationship Id="rId52" Type="http://schemas.openxmlformats.org/officeDocument/2006/relationships/oleObject" Target="../embeddings/oleObject58.bin"/><Relationship Id="rId60" Type="http://schemas.openxmlformats.org/officeDocument/2006/relationships/oleObject" Target="../embeddings/oleObject62.bin"/><Relationship Id="rId65" Type="http://schemas.openxmlformats.org/officeDocument/2006/relationships/oleObject" Target="../embeddings/oleObject66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Relationship Id="rId27" Type="http://schemas.openxmlformats.org/officeDocument/2006/relationships/image" Target="../media/image45.wmf"/><Relationship Id="rId30" Type="http://schemas.openxmlformats.org/officeDocument/2006/relationships/oleObject" Target="../embeddings/oleObject47.bin"/><Relationship Id="rId35" Type="http://schemas.openxmlformats.org/officeDocument/2006/relationships/image" Target="../media/image49.wmf"/><Relationship Id="rId43" Type="http://schemas.openxmlformats.org/officeDocument/2006/relationships/image" Target="../media/image53.wmf"/><Relationship Id="rId48" Type="http://schemas.openxmlformats.org/officeDocument/2006/relationships/oleObject" Target="../embeddings/oleObject56.bin"/><Relationship Id="rId56" Type="http://schemas.openxmlformats.org/officeDocument/2006/relationships/oleObject" Target="../embeddings/oleObject60.bin"/><Relationship Id="rId64" Type="http://schemas.openxmlformats.org/officeDocument/2006/relationships/image" Target="../media/image62.wmf"/><Relationship Id="rId69" Type="http://schemas.openxmlformats.org/officeDocument/2006/relationships/hyperlink" Target="http://www.bcmath.ca/" TargetMode="External"/><Relationship Id="rId8" Type="http://schemas.openxmlformats.org/officeDocument/2006/relationships/image" Target="../media/image36.wmf"/><Relationship Id="rId51" Type="http://schemas.openxmlformats.org/officeDocument/2006/relationships/image" Target="../media/image57.wmf"/><Relationship Id="rId3" Type="http://schemas.openxmlformats.org/officeDocument/2006/relationships/oleObject" Target="../embeddings/oleObject33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40.bin"/><Relationship Id="rId25" Type="http://schemas.openxmlformats.org/officeDocument/2006/relationships/image" Target="../media/image44.wmf"/><Relationship Id="rId33" Type="http://schemas.openxmlformats.org/officeDocument/2006/relationships/image" Target="../media/image48.wmf"/><Relationship Id="rId38" Type="http://schemas.openxmlformats.org/officeDocument/2006/relationships/oleObject" Target="../embeddings/oleObject51.bin"/><Relationship Id="rId46" Type="http://schemas.openxmlformats.org/officeDocument/2006/relationships/oleObject" Target="../embeddings/oleObject55.bin"/><Relationship Id="rId59" Type="http://schemas.openxmlformats.org/officeDocument/2006/relationships/image" Target="../media/image61.wmf"/><Relationship Id="rId67" Type="http://schemas.openxmlformats.org/officeDocument/2006/relationships/oleObject" Target="../embeddings/oleObject67.bin"/><Relationship Id="rId20" Type="http://schemas.openxmlformats.org/officeDocument/2006/relationships/image" Target="../media/image42.wmf"/><Relationship Id="rId41" Type="http://schemas.openxmlformats.org/officeDocument/2006/relationships/image" Target="../media/image52.wmf"/><Relationship Id="rId54" Type="http://schemas.openxmlformats.org/officeDocument/2006/relationships/oleObject" Target="../embeddings/oleObject59.bin"/><Relationship Id="rId62" Type="http://schemas.openxmlformats.org/officeDocument/2006/relationships/oleObject" Target="../embeddings/oleObject6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40.wmf"/><Relationship Id="rId26" Type="http://schemas.openxmlformats.org/officeDocument/2006/relationships/image" Target="../media/image70.wmf"/><Relationship Id="rId39" Type="http://schemas.openxmlformats.org/officeDocument/2006/relationships/oleObject" Target="../embeddings/oleObject87.bin"/><Relationship Id="rId3" Type="http://schemas.openxmlformats.org/officeDocument/2006/relationships/oleObject" Target="../embeddings/oleObject69.bin"/><Relationship Id="rId21" Type="http://schemas.openxmlformats.org/officeDocument/2006/relationships/oleObject" Target="../embeddings/oleObject78.bin"/><Relationship Id="rId34" Type="http://schemas.openxmlformats.org/officeDocument/2006/relationships/image" Target="../media/image74.wmf"/><Relationship Id="rId42" Type="http://schemas.openxmlformats.org/officeDocument/2006/relationships/image" Target="../media/image78.wmf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76.bin"/><Relationship Id="rId25" Type="http://schemas.openxmlformats.org/officeDocument/2006/relationships/oleObject" Target="../embeddings/oleObject80.bin"/><Relationship Id="rId33" Type="http://schemas.openxmlformats.org/officeDocument/2006/relationships/oleObject" Target="../embeddings/oleObject84.bin"/><Relationship Id="rId38" Type="http://schemas.openxmlformats.org/officeDocument/2006/relationships/image" Target="../media/image76.w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29" Type="http://schemas.openxmlformats.org/officeDocument/2006/relationships/oleObject" Target="../embeddings/oleObject82.bin"/><Relationship Id="rId41" Type="http://schemas.openxmlformats.org/officeDocument/2006/relationships/oleObject" Target="../embeddings/oleObject8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73.bin"/><Relationship Id="rId24" Type="http://schemas.openxmlformats.org/officeDocument/2006/relationships/image" Target="../media/image69.wmf"/><Relationship Id="rId32" Type="http://schemas.openxmlformats.org/officeDocument/2006/relationships/image" Target="../media/image73.wmf"/><Relationship Id="rId37" Type="http://schemas.openxmlformats.org/officeDocument/2006/relationships/oleObject" Target="../embeddings/oleObject86.bin"/><Relationship Id="rId40" Type="http://schemas.openxmlformats.org/officeDocument/2006/relationships/image" Target="../media/image77.wmf"/><Relationship Id="rId45" Type="http://schemas.openxmlformats.org/officeDocument/2006/relationships/hyperlink" Target="http://www.bcmath.ca/" TargetMode="External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23" Type="http://schemas.openxmlformats.org/officeDocument/2006/relationships/oleObject" Target="../embeddings/oleObject79.bin"/><Relationship Id="rId28" Type="http://schemas.openxmlformats.org/officeDocument/2006/relationships/image" Target="../media/image71.wmf"/><Relationship Id="rId36" Type="http://schemas.openxmlformats.org/officeDocument/2006/relationships/image" Target="../media/image75.wmf"/><Relationship Id="rId10" Type="http://schemas.openxmlformats.org/officeDocument/2006/relationships/image" Target="../media/image67.wmf"/><Relationship Id="rId19" Type="http://schemas.openxmlformats.org/officeDocument/2006/relationships/oleObject" Target="../embeddings/oleObject77.bin"/><Relationship Id="rId31" Type="http://schemas.openxmlformats.org/officeDocument/2006/relationships/oleObject" Target="../embeddings/oleObject83.bin"/><Relationship Id="rId44" Type="http://schemas.openxmlformats.org/officeDocument/2006/relationships/image" Target="../media/image79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38.wmf"/><Relationship Id="rId22" Type="http://schemas.openxmlformats.org/officeDocument/2006/relationships/image" Target="../media/image42.wmf"/><Relationship Id="rId27" Type="http://schemas.openxmlformats.org/officeDocument/2006/relationships/oleObject" Target="../embeddings/oleObject81.bin"/><Relationship Id="rId30" Type="http://schemas.openxmlformats.org/officeDocument/2006/relationships/image" Target="../media/image72.wmf"/><Relationship Id="rId35" Type="http://schemas.openxmlformats.org/officeDocument/2006/relationships/oleObject" Target="../embeddings/oleObject85.bin"/><Relationship Id="rId43" Type="http://schemas.openxmlformats.org/officeDocument/2006/relationships/oleObject" Target="../embeddings/oleObject8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84.wmf"/><Relationship Id="rId26" Type="http://schemas.openxmlformats.org/officeDocument/2006/relationships/image" Target="../media/image88.wmf"/><Relationship Id="rId3" Type="http://schemas.openxmlformats.org/officeDocument/2006/relationships/oleObject" Target="../embeddings/oleObject90.bin"/><Relationship Id="rId21" Type="http://schemas.openxmlformats.org/officeDocument/2006/relationships/oleObject" Target="../embeddings/oleObject99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97.bin"/><Relationship Id="rId25" Type="http://schemas.openxmlformats.org/officeDocument/2006/relationships/oleObject" Target="../embeddings/oleObject101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3.wmf"/><Relationship Id="rId20" Type="http://schemas.openxmlformats.org/officeDocument/2006/relationships/image" Target="../media/image8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94.bin"/><Relationship Id="rId24" Type="http://schemas.openxmlformats.org/officeDocument/2006/relationships/image" Target="../media/image87.wmf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23" Type="http://schemas.openxmlformats.org/officeDocument/2006/relationships/oleObject" Target="../embeddings/oleObject100.bin"/><Relationship Id="rId28" Type="http://schemas.openxmlformats.org/officeDocument/2006/relationships/image" Target="../media/image89.wmf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82.wmf"/><Relationship Id="rId22" Type="http://schemas.openxmlformats.org/officeDocument/2006/relationships/image" Target="../media/image86.wmf"/><Relationship Id="rId27" Type="http://schemas.openxmlformats.org/officeDocument/2006/relationships/oleObject" Target="../embeddings/oleObject10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" Type="http://schemas.openxmlformats.org/officeDocument/2006/relationships/oleObject" Target="../embeddings/oleObject90.bin"/><Relationship Id="rId21" Type="http://schemas.openxmlformats.org/officeDocument/2006/relationships/oleObject" Target="../embeddings/oleObject108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9.wmf"/><Relationship Id="rId20" Type="http://schemas.openxmlformats.org/officeDocument/2006/relationships/image" Target="../media/image93.wmf"/><Relationship Id="rId29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04.bin"/><Relationship Id="rId24" Type="http://schemas.openxmlformats.org/officeDocument/2006/relationships/image" Target="../media/image95.wmf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106.bin"/><Relationship Id="rId23" Type="http://schemas.openxmlformats.org/officeDocument/2006/relationships/oleObject" Target="../embeddings/oleObject109.bin"/><Relationship Id="rId28" Type="http://schemas.openxmlformats.org/officeDocument/2006/relationships/image" Target="../media/image39.wmf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107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92.wmf"/><Relationship Id="rId22" Type="http://schemas.openxmlformats.org/officeDocument/2006/relationships/image" Target="../media/image94.w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103.wmf"/><Relationship Id="rId26" Type="http://schemas.openxmlformats.org/officeDocument/2006/relationships/image" Target="../media/image107.wmf"/><Relationship Id="rId3" Type="http://schemas.openxmlformats.org/officeDocument/2006/relationships/oleObject" Target="../embeddings/oleObject110.bin"/><Relationship Id="rId21" Type="http://schemas.openxmlformats.org/officeDocument/2006/relationships/oleObject" Target="../embeddings/oleObject119.bin"/><Relationship Id="rId34" Type="http://schemas.openxmlformats.org/officeDocument/2006/relationships/image" Target="../media/image111.wmf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00.wmf"/><Relationship Id="rId17" Type="http://schemas.openxmlformats.org/officeDocument/2006/relationships/oleObject" Target="../embeddings/oleObject117.bin"/><Relationship Id="rId25" Type="http://schemas.openxmlformats.org/officeDocument/2006/relationships/oleObject" Target="../embeddings/oleObject121.bin"/><Relationship Id="rId33" Type="http://schemas.openxmlformats.org/officeDocument/2006/relationships/oleObject" Target="../embeddings/oleObject125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2.wmf"/><Relationship Id="rId20" Type="http://schemas.openxmlformats.org/officeDocument/2006/relationships/image" Target="../media/image104.wmf"/><Relationship Id="rId29" Type="http://schemas.openxmlformats.org/officeDocument/2006/relationships/oleObject" Target="../embeddings/oleObject12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114.bin"/><Relationship Id="rId24" Type="http://schemas.openxmlformats.org/officeDocument/2006/relationships/image" Target="../media/image106.wmf"/><Relationship Id="rId32" Type="http://schemas.openxmlformats.org/officeDocument/2006/relationships/image" Target="../media/image110.wmf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23" Type="http://schemas.openxmlformats.org/officeDocument/2006/relationships/oleObject" Target="../embeddings/oleObject120.bin"/><Relationship Id="rId28" Type="http://schemas.openxmlformats.org/officeDocument/2006/relationships/image" Target="../media/image108.wmf"/><Relationship Id="rId10" Type="http://schemas.openxmlformats.org/officeDocument/2006/relationships/image" Target="../media/image99.wmf"/><Relationship Id="rId19" Type="http://schemas.openxmlformats.org/officeDocument/2006/relationships/oleObject" Target="../embeddings/oleObject118.bin"/><Relationship Id="rId31" Type="http://schemas.openxmlformats.org/officeDocument/2006/relationships/oleObject" Target="../embeddings/oleObject124.bin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01.wmf"/><Relationship Id="rId22" Type="http://schemas.openxmlformats.org/officeDocument/2006/relationships/image" Target="../media/image105.wmf"/><Relationship Id="rId27" Type="http://schemas.openxmlformats.org/officeDocument/2006/relationships/oleObject" Target="../embeddings/oleObject122.bin"/><Relationship Id="rId30" Type="http://schemas.openxmlformats.org/officeDocument/2006/relationships/image" Target="../media/image10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131.bin"/><Relationship Id="rId18" Type="http://schemas.openxmlformats.org/officeDocument/2006/relationships/image" Target="../media/image119.wmf"/><Relationship Id="rId26" Type="http://schemas.openxmlformats.org/officeDocument/2006/relationships/image" Target="../media/image123.wmf"/><Relationship Id="rId39" Type="http://schemas.openxmlformats.org/officeDocument/2006/relationships/oleObject" Target="../embeddings/oleObject144.bin"/><Relationship Id="rId3" Type="http://schemas.openxmlformats.org/officeDocument/2006/relationships/oleObject" Target="../embeddings/oleObject126.bin"/><Relationship Id="rId21" Type="http://schemas.openxmlformats.org/officeDocument/2006/relationships/oleObject" Target="../embeddings/oleObject135.bin"/><Relationship Id="rId34" Type="http://schemas.openxmlformats.org/officeDocument/2006/relationships/image" Target="../media/image127.wmf"/><Relationship Id="rId42" Type="http://schemas.openxmlformats.org/officeDocument/2006/relationships/image" Target="../media/image131.wmf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133.bin"/><Relationship Id="rId25" Type="http://schemas.openxmlformats.org/officeDocument/2006/relationships/oleObject" Target="../embeddings/oleObject137.bin"/><Relationship Id="rId33" Type="http://schemas.openxmlformats.org/officeDocument/2006/relationships/oleObject" Target="../embeddings/oleObject141.bin"/><Relationship Id="rId38" Type="http://schemas.openxmlformats.org/officeDocument/2006/relationships/image" Target="../media/image129.w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8.wmf"/><Relationship Id="rId20" Type="http://schemas.openxmlformats.org/officeDocument/2006/relationships/image" Target="../media/image120.wmf"/><Relationship Id="rId29" Type="http://schemas.openxmlformats.org/officeDocument/2006/relationships/oleObject" Target="../embeddings/oleObject139.bin"/><Relationship Id="rId41" Type="http://schemas.openxmlformats.org/officeDocument/2006/relationships/oleObject" Target="../embeddings/oleObject14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30.bin"/><Relationship Id="rId24" Type="http://schemas.openxmlformats.org/officeDocument/2006/relationships/image" Target="../media/image122.wmf"/><Relationship Id="rId32" Type="http://schemas.openxmlformats.org/officeDocument/2006/relationships/image" Target="../media/image126.wmf"/><Relationship Id="rId37" Type="http://schemas.openxmlformats.org/officeDocument/2006/relationships/oleObject" Target="../embeddings/oleObject143.bin"/><Relationship Id="rId40" Type="http://schemas.openxmlformats.org/officeDocument/2006/relationships/image" Target="../media/image130.wmf"/><Relationship Id="rId45" Type="http://schemas.openxmlformats.org/officeDocument/2006/relationships/hyperlink" Target="http://www.bcmath.ca/" TargetMode="External"/><Relationship Id="rId5" Type="http://schemas.openxmlformats.org/officeDocument/2006/relationships/oleObject" Target="../embeddings/oleObject127.bin"/><Relationship Id="rId15" Type="http://schemas.openxmlformats.org/officeDocument/2006/relationships/oleObject" Target="../embeddings/oleObject132.bin"/><Relationship Id="rId23" Type="http://schemas.openxmlformats.org/officeDocument/2006/relationships/oleObject" Target="../embeddings/oleObject136.bin"/><Relationship Id="rId28" Type="http://schemas.openxmlformats.org/officeDocument/2006/relationships/image" Target="../media/image124.wmf"/><Relationship Id="rId36" Type="http://schemas.openxmlformats.org/officeDocument/2006/relationships/image" Target="../media/image128.wmf"/><Relationship Id="rId10" Type="http://schemas.openxmlformats.org/officeDocument/2006/relationships/image" Target="../media/image115.wmf"/><Relationship Id="rId19" Type="http://schemas.openxmlformats.org/officeDocument/2006/relationships/oleObject" Target="../embeddings/oleObject134.bin"/><Relationship Id="rId31" Type="http://schemas.openxmlformats.org/officeDocument/2006/relationships/oleObject" Target="../embeddings/oleObject140.bin"/><Relationship Id="rId44" Type="http://schemas.openxmlformats.org/officeDocument/2006/relationships/image" Target="../media/image132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29.bin"/><Relationship Id="rId14" Type="http://schemas.openxmlformats.org/officeDocument/2006/relationships/image" Target="../media/image117.wmf"/><Relationship Id="rId22" Type="http://schemas.openxmlformats.org/officeDocument/2006/relationships/image" Target="../media/image121.wmf"/><Relationship Id="rId27" Type="http://schemas.openxmlformats.org/officeDocument/2006/relationships/oleObject" Target="../embeddings/oleObject138.bin"/><Relationship Id="rId30" Type="http://schemas.openxmlformats.org/officeDocument/2006/relationships/image" Target="../media/image125.wmf"/><Relationship Id="rId35" Type="http://schemas.openxmlformats.org/officeDocument/2006/relationships/oleObject" Target="../embeddings/oleObject142.bin"/><Relationship Id="rId43" Type="http://schemas.openxmlformats.org/officeDocument/2006/relationships/oleObject" Target="../embeddings/oleObject1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046806"/>
            <a:ext cx="6172200" cy="1894362"/>
          </a:xfrm>
        </p:spPr>
        <p:txBody>
          <a:bodyPr/>
          <a:lstStyle/>
          <a:p>
            <a:r>
              <a:rPr lang="en-CA"/>
              <a:t>Lesson 5</a:t>
            </a:r>
            <a:br>
              <a:rPr lang="en-CA"/>
            </a:br>
            <a:r>
              <a:rPr lang="en-CA"/>
              <a:t>Sine </a:t>
            </a:r>
            <a:r>
              <a:rPr lang="en-CA" dirty="0"/>
              <a:t>Law 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720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itle 1"/>
          <p:cNvSpPr>
            <a:spLocks noGrp="1"/>
          </p:cNvSpPr>
          <p:nvPr>
            <p:ph type="title"/>
          </p:nvPr>
        </p:nvSpPr>
        <p:spPr>
          <a:xfrm>
            <a:off x="284163" y="485800"/>
            <a:ext cx="8559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500" dirty="0"/>
              <a:t>Practice: A ship leaves </a:t>
            </a:r>
            <a:r>
              <a:rPr lang="en-CA" sz="2500" dirty="0" err="1"/>
              <a:t>Batumi</a:t>
            </a:r>
            <a:r>
              <a:rPr lang="en-CA" sz="2500" dirty="0"/>
              <a:t> on a bearing 300 and sails 860km.  They then change direction on a bearing of 222 and sail for 580km and reached Istanbul.  How far is </a:t>
            </a:r>
            <a:r>
              <a:rPr lang="en-CA" sz="2500" dirty="0" err="1"/>
              <a:t>Batumi</a:t>
            </a:r>
            <a:r>
              <a:rPr lang="en-CA" sz="2500" dirty="0"/>
              <a:t> from Istanbul</a:t>
            </a:r>
            <a:r>
              <a:rPr lang="en-CA" sz="2800" dirty="0"/>
              <a:t>?</a:t>
            </a:r>
          </a:p>
        </p:txBody>
      </p:sp>
      <p:pic>
        <p:nvPicPr>
          <p:cNvPr id="4" name="Content Placeholder 3" descr="black sea.pn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4" t="2579" r="2953" b="40620"/>
          <a:stretch>
            <a:fillRect/>
          </a:stretch>
        </p:blipFill>
        <p:spPr>
          <a:xfrm>
            <a:off x="179388" y="1773238"/>
            <a:ext cx="6769100" cy="4108450"/>
          </a:xfr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06638" y="5500688"/>
            <a:ext cx="881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Turkey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5572919" y="5257007"/>
            <a:ext cx="1208087" cy="0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3413" y="5241925"/>
            <a:ext cx="946150" cy="1588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119813" y="5153025"/>
            <a:ext cx="146050" cy="1333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2868613" y="3783013"/>
            <a:ext cx="3302000" cy="1417637"/>
          </a:xfrm>
          <a:prstGeom prst="straightConnector1">
            <a:avLst/>
          </a:prstGeom>
          <a:ln w="412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1036638" y="3787775"/>
            <a:ext cx="1822450" cy="1398588"/>
          </a:xfrm>
          <a:prstGeom prst="straightConnector1">
            <a:avLst/>
          </a:prstGeom>
          <a:ln w="412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974725" y="5178425"/>
            <a:ext cx="146050" cy="1333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1" name="Arc 20"/>
          <p:cNvSpPr/>
          <p:nvPr/>
        </p:nvSpPr>
        <p:spPr>
          <a:xfrm>
            <a:off x="5929313" y="4987925"/>
            <a:ext cx="504825" cy="504825"/>
          </a:xfrm>
          <a:prstGeom prst="arc">
            <a:avLst>
              <a:gd name="adj1" fmla="val 16200000"/>
              <a:gd name="adj2" fmla="val 12722379"/>
            </a:avLst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1028700" y="5249863"/>
            <a:ext cx="51673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4"/>
          <p:cNvGraphicFramePr>
            <a:graphicFrameLocks noChangeAspect="1"/>
          </p:cNvGraphicFramePr>
          <p:nvPr/>
        </p:nvGraphicFramePr>
        <p:xfrm>
          <a:off x="1163638" y="4206875"/>
          <a:ext cx="8143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391" imgH="190417" progId="Equation.DSMT4">
                  <p:embed/>
                </p:oleObj>
              </mc:Choice>
              <mc:Fallback>
                <p:oleObj name="Equation" r:id="rId4" imgW="482391" imgH="190417" progId="Equation.DSMT4">
                  <p:embed/>
                  <p:pic>
                    <p:nvPicPr>
                      <p:cNvPr id="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4206875"/>
                        <a:ext cx="814387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6456363" y="5421313"/>
          <a:ext cx="5572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057" imgH="215806" progId="Equation.DSMT4">
                  <p:embed/>
                </p:oleObj>
              </mc:Choice>
              <mc:Fallback>
                <p:oleObj name="Equation" r:id="rId6" imgW="330057" imgH="215806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5421313"/>
                        <a:ext cx="55721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207000" y="4908550"/>
          <a:ext cx="428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780" imgH="215713" progId="Equation.DSMT4">
                  <p:embed/>
                </p:oleObj>
              </mc:Choice>
              <mc:Fallback>
                <p:oleObj name="Equation" r:id="rId8" imgW="253780" imgH="215713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4908550"/>
                        <a:ext cx="42862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4208463" y="4016375"/>
          <a:ext cx="8159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391" imgH="190417" progId="Equation.DSMT4">
                  <p:embed/>
                </p:oleObj>
              </mc:Choice>
              <mc:Fallback>
                <p:oleObj name="Equation" r:id="rId10" imgW="482391" imgH="190417" progId="Equation.DSMT4">
                  <p:embed/>
                  <p:pic>
                    <p:nvPicPr>
                      <p:cNvPr id="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4016375"/>
                        <a:ext cx="81597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rot="5400000" flipH="1" flipV="1">
            <a:off x="2352675" y="3746501"/>
            <a:ext cx="1025525" cy="0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219325" y="3733800"/>
            <a:ext cx="1581150" cy="20638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2611438" y="3521075"/>
            <a:ext cx="504825" cy="504825"/>
          </a:xfrm>
          <a:prstGeom prst="arc">
            <a:avLst>
              <a:gd name="adj1" fmla="val 16200000"/>
              <a:gd name="adj2" fmla="val 8403251"/>
            </a:avLst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2138363" y="3327400"/>
          <a:ext cx="5572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0057" imgH="203112" progId="Equation.DSMT4">
                  <p:embed/>
                </p:oleObj>
              </mc:Choice>
              <mc:Fallback>
                <p:oleObj name="Equation" r:id="rId12" imgW="330057" imgH="203112" progId="Equation.DSMT4">
                  <p:embed/>
                  <p:pic>
                    <p:nvPicPr>
                      <p:cNvPr id="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3327400"/>
                        <a:ext cx="557212" cy="341313"/>
                      </a:xfrm>
                      <a:prstGeom prst="rect">
                        <a:avLst/>
                      </a:prstGeom>
                      <a:solidFill>
                        <a:srgbClr val="FFFFFF">
                          <a:alpha val="8196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3306763" y="3657600"/>
          <a:ext cx="428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780" imgH="215713" progId="Equation.DSMT4">
                  <p:embed/>
                </p:oleObj>
              </mc:Choice>
              <mc:Fallback>
                <p:oleObj name="Equation" r:id="rId14" imgW="253780" imgH="215713" progId="Equation.DSMT4">
                  <p:embed/>
                  <p:pic>
                    <p:nvPicPr>
                      <p:cNvPr id="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3657600"/>
                        <a:ext cx="42862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"/>
          <p:cNvGraphicFramePr>
            <a:graphicFrameLocks noChangeAspect="1"/>
          </p:cNvGraphicFramePr>
          <p:nvPr/>
        </p:nvGraphicFramePr>
        <p:xfrm>
          <a:off x="3076575" y="3289300"/>
          <a:ext cx="428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53780" imgH="215713" progId="Equation.DSMT4">
                  <p:embed/>
                </p:oleObj>
              </mc:Choice>
              <mc:Fallback>
                <p:oleObj name="Equation" r:id="rId15" imgW="253780" imgH="215713" progId="Equation.DSMT4">
                  <p:embed/>
                  <p:pic>
                    <p:nvPicPr>
                      <p:cNvPr id="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3289300"/>
                        <a:ext cx="428625" cy="36195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8196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"/>
          <p:cNvGraphicFramePr>
            <a:graphicFrameLocks noChangeAspect="1"/>
          </p:cNvGraphicFramePr>
          <p:nvPr/>
        </p:nvGraphicFramePr>
        <p:xfrm>
          <a:off x="2652713" y="3941763"/>
          <a:ext cx="5365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7087" imgH="215619" progId="Equation.DSMT4">
                  <p:embed/>
                </p:oleObj>
              </mc:Choice>
              <mc:Fallback>
                <p:oleObj name="Equation" r:id="rId17" imgW="317087" imgH="215619" progId="Equation.DSMT4">
                  <p:embed/>
                  <p:pic>
                    <p:nvPicPr>
                      <p:cNvPr id="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3941763"/>
                        <a:ext cx="536575" cy="36195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8196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1"/>
          <p:cNvGraphicFramePr>
            <a:graphicFrameLocks noChangeAspect="1"/>
          </p:cNvGraphicFramePr>
          <p:nvPr/>
        </p:nvGraphicFramePr>
        <p:xfrm>
          <a:off x="6148388" y="1782763"/>
          <a:ext cx="11636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34725" imgH="444307" progId="Equation.DSMT4">
                  <p:embed/>
                </p:oleObj>
              </mc:Choice>
              <mc:Fallback>
                <p:oleObj name="Equation" r:id="rId19" imgW="634725" imgH="444307" progId="Equation.DSMT4">
                  <p:embed/>
                  <p:pic>
                    <p:nvPicPr>
                      <p:cNvPr id="4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1782763"/>
                        <a:ext cx="1163637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2"/>
          <p:cNvGraphicFramePr>
            <a:graphicFrameLocks noChangeAspect="1"/>
          </p:cNvGraphicFramePr>
          <p:nvPr/>
        </p:nvGraphicFramePr>
        <p:xfrm>
          <a:off x="6311900" y="2289175"/>
          <a:ext cx="5921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91847" imgH="177646" progId="Equation.DSMT4">
                  <p:embed/>
                </p:oleObj>
              </mc:Choice>
              <mc:Fallback>
                <p:oleObj name="Equation" r:id="rId21" imgW="291847" imgH="177646" progId="Equation.DSMT4">
                  <p:embed/>
                  <p:pic>
                    <p:nvPicPr>
                      <p:cNvPr id="4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289175"/>
                        <a:ext cx="59213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3"/>
          <p:cNvGraphicFramePr>
            <a:graphicFrameLocks noChangeAspect="1"/>
          </p:cNvGraphicFramePr>
          <p:nvPr/>
        </p:nvGraphicFramePr>
        <p:xfrm>
          <a:off x="7346950" y="1797050"/>
          <a:ext cx="11080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71320" imgH="444240" progId="Equation.DSMT4">
                  <p:embed/>
                </p:oleObj>
              </mc:Choice>
              <mc:Fallback>
                <p:oleObj name="Equation" r:id="rId23" imgW="571320" imgH="444240" progId="Equation.DSMT4">
                  <p:embed/>
                  <p:pic>
                    <p:nvPicPr>
                      <p:cNvPr id="4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950" y="1797050"/>
                        <a:ext cx="11080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4"/>
          <p:cNvGraphicFramePr>
            <a:graphicFrameLocks noChangeAspect="1"/>
          </p:cNvGraphicFramePr>
          <p:nvPr/>
        </p:nvGraphicFramePr>
        <p:xfrm>
          <a:off x="7724775" y="2368550"/>
          <a:ext cx="25558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835" imgH="139518" progId="Equation.DSMT4">
                  <p:embed/>
                </p:oleObj>
              </mc:Choice>
              <mc:Fallback>
                <p:oleObj name="Equation" r:id="rId25" imgW="126835" imgH="139518" progId="Equation.DSMT4">
                  <p:embed/>
                  <p:pic>
                    <p:nvPicPr>
                      <p:cNvPr id="4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4775" y="2368550"/>
                        <a:ext cx="255588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4"/>
          <p:cNvGraphicFramePr>
            <a:graphicFrameLocks noChangeAspect="1"/>
          </p:cNvGraphicFramePr>
          <p:nvPr/>
        </p:nvGraphicFramePr>
        <p:xfrm>
          <a:off x="6351588" y="3011488"/>
          <a:ext cx="7413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66469" imgH="139579" progId="Equation.DSMT4">
                  <p:embed/>
                </p:oleObj>
              </mc:Choice>
              <mc:Fallback>
                <p:oleObj name="Equation" r:id="rId27" imgW="266469" imgH="139579" progId="Equation.DSMT4">
                  <p:embed/>
                  <p:pic>
                    <p:nvPicPr>
                      <p:cNvPr id="4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3011488"/>
                        <a:ext cx="74136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3"/>
          <p:cNvGraphicFramePr>
            <a:graphicFrameLocks noChangeAspect="1"/>
          </p:cNvGraphicFramePr>
          <p:nvPr/>
        </p:nvGraphicFramePr>
        <p:xfrm>
          <a:off x="6986588" y="2616200"/>
          <a:ext cx="186531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965160" imgH="495000" progId="Equation.DSMT4">
                  <p:embed/>
                </p:oleObj>
              </mc:Choice>
              <mc:Fallback>
                <p:oleObj name="Equation" r:id="rId29" imgW="965160" imgH="495000" progId="Equation.DSMT4">
                  <p:embed/>
                  <p:pic>
                    <p:nvPicPr>
                      <p:cNvPr id="5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588" y="2616200"/>
                        <a:ext cx="1865312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3"/>
          <p:cNvGraphicFramePr>
            <a:graphicFrameLocks noChangeAspect="1"/>
          </p:cNvGraphicFramePr>
          <p:nvPr/>
        </p:nvGraphicFramePr>
        <p:xfrm>
          <a:off x="6589713" y="3783013"/>
          <a:ext cx="23891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939600" imgH="190440" progId="Equation.DSMT4">
                  <p:embed/>
                </p:oleObj>
              </mc:Choice>
              <mc:Fallback>
                <p:oleObj name="Equation" r:id="rId31" imgW="939600" imgH="190440" progId="Equation.DSMT4">
                  <p:embed/>
                  <p:pic>
                    <p:nvPicPr>
                      <p:cNvPr id="5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3" y="3783013"/>
                        <a:ext cx="2389187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4"/>
          <p:cNvGraphicFramePr>
            <a:graphicFrameLocks noChangeAspect="1"/>
          </p:cNvGraphicFramePr>
          <p:nvPr/>
        </p:nvGraphicFramePr>
        <p:xfrm>
          <a:off x="2136775" y="5226050"/>
          <a:ext cx="25050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965200" imgH="254000" progId="Equation.DSMT4">
                  <p:embed/>
                </p:oleObj>
              </mc:Choice>
              <mc:Fallback>
                <p:oleObj name="Equation" r:id="rId33" imgW="965200" imgH="254000" progId="Equation.DSMT4">
                  <p:embed/>
                  <p:pic>
                    <p:nvPicPr>
                      <p:cNvPr id="5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5226050"/>
                        <a:ext cx="2505075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5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4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6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20" grpId="0" animBg="1"/>
      <p:bldP spid="21" grpId="0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20CC-9BBF-43C1-9CA5-589154C1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Triangles with Obtuse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2F419-F723-4778-A53C-FBB9EE76C8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424936" cy="864096"/>
          </a:xfrm>
        </p:spPr>
        <p:txBody>
          <a:bodyPr>
            <a:normAutofit lnSpcReduction="10000"/>
          </a:bodyPr>
          <a:lstStyle/>
          <a:p>
            <a:r>
              <a:rPr lang="en-CA" dirty="0"/>
              <a:t>An “obtuse” angle is an angle greater than 90</a:t>
            </a:r>
          </a:p>
          <a:p>
            <a:r>
              <a:rPr lang="en-CA" dirty="0"/>
              <a:t>In an x-y plane, the angle will be in Quadrant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799CC6-7EDD-4FAB-8AA4-55E5A559A97B}"/>
              </a:ext>
            </a:extLst>
          </p:cNvPr>
          <p:cNvGrpSpPr/>
          <p:nvPr/>
        </p:nvGrpSpPr>
        <p:grpSpPr>
          <a:xfrm>
            <a:off x="323528" y="1844824"/>
            <a:ext cx="3076649" cy="1490468"/>
            <a:chOff x="703263" y="969963"/>
            <a:chExt cx="4660900" cy="1920656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B8925F48-B360-4F1C-991C-3416770EF9EE}"/>
                </a:ext>
              </a:extLst>
            </p:cNvPr>
            <p:cNvSpPr/>
            <p:nvPr/>
          </p:nvSpPr>
          <p:spPr>
            <a:xfrm>
              <a:off x="1008063" y="1301750"/>
              <a:ext cx="4044950" cy="1147763"/>
            </a:xfrm>
            <a:prstGeom prst="triangle">
              <a:avLst>
                <a:gd name="adj" fmla="val 64559"/>
              </a:avLst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17" name="Object 2">
              <a:extLst>
                <a:ext uri="{FF2B5EF4-FFF2-40B4-BE49-F238E27FC236}">
                  <a16:creationId xmlns:a16="http://schemas.microsoft.com/office/drawing/2014/main" id="{675F2357-1CB2-4748-8FEB-D3CAB4C762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2247194"/>
                </p:ext>
              </p:extLst>
            </p:nvPr>
          </p:nvGraphicFramePr>
          <p:xfrm>
            <a:off x="1760538" y="1533525"/>
            <a:ext cx="642937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17160" imgH="177480" progId="Equation.DSMT4">
                    <p:embed/>
                  </p:oleObj>
                </mc:Choice>
                <mc:Fallback>
                  <p:oleObj name="Equation" r:id="rId3" imgW="317160" imgH="177480" progId="Equation.DSMT4">
                    <p:embed/>
                    <p:pic>
                      <p:nvPicPr>
                        <p:cNvPr id="17" name="Object 2">
                          <a:extLst>
                            <a:ext uri="{FF2B5EF4-FFF2-40B4-BE49-F238E27FC236}">
                              <a16:creationId xmlns:a16="http://schemas.microsoft.com/office/drawing/2014/main" id="{675F2357-1CB2-4748-8FEB-D3CAB4C762C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0538" y="1533525"/>
                          <a:ext cx="642937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">
              <a:extLst>
                <a:ext uri="{FF2B5EF4-FFF2-40B4-BE49-F238E27FC236}">
                  <a16:creationId xmlns:a16="http://schemas.microsoft.com/office/drawing/2014/main" id="{2A4A3191-786B-4ABE-96E6-50D4225349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2452700"/>
                </p:ext>
              </p:extLst>
            </p:nvPr>
          </p:nvGraphicFramePr>
          <p:xfrm>
            <a:off x="3417888" y="1352550"/>
            <a:ext cx="322262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7569" imgH="215619" progId="Equation.DSMT4">
                    <p:embed/>
                  </p:oleObj>
                </mc:Choice>
                <mc:Fallback>
                  <p:oleObj name="Equation" r:id="rId5" imgW="177569" imgH="215619" progId="Equation.DSMT4">
                    <p:embed/>
                    <p:pic>
                      <p:nvPicPr>
                        <p:cNvPr id="18" name="Object 3">
                          <a:extLst>
                            <a:ext uri="{FF2B5EF4-FFF2-40B4-BE49-F238E27FC236}">
                              <a16:creationId xmlns:a16="http://schemas.microsoft.com/office/drawing/2014/main" id="{2A4A3191-786B-4ABE-96E6-50D4225349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888" y="1352550"/>
                          <a:ext cx="322262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4">
              <a:extLst>
                <a:ext uri="{FF2B5EF4-FFF2-40B4-BE49-F238E27FC236}">
                  <a16:creationId xmlns:a16="http://schemas.microsoft.com/office/drawing/2014/main" id="{CFA03E65-6252-4B72-BC7B-B19AB7E63DC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2944918"/>
                </p:ext>
              </p:extLst>
            </p:nvPr>
          </p:nvGraphicFramePr>
          <p:xfrm>
            <a:off x="4217380" y="2049898"/>
            <a:ext cx="459344" cy="390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53800" imgH="215640" progId="Equation.DSMT4">
                    <p:embed/>
                  </p:oleObj>
                </mc:Choice>
                <mc:Fallback>
                  <p:oleObj name="Equation" r:id="rId7" imgW="253800" imgH="215640" progId="Equation.DSMT4">
                    <p:embed/>
                    <p:pic>
                      <p:nvPicPr>
                        <p:cNvPr id="19" name="Object 4">
                          <a:extLst>
                            <a:ext uri="{FF2B5EF4-FFF2-40B4-BE49-F238E27FC236}">
                              <a16:creationId xmlns:a16="http://schemas.microsoft.com/office/drawing/2014/main" id="{CFA03E65-6252-4B72-BC7B-B19AB7E63D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7380" y="2049898"/>
                          <a:ext cx="459344" cy="3907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5">
              <a:extLst>
                <a:ext uri="{FF2B5EF4-FFF2-40B4-BE49-F238E27FC236}">
                  <a16:creationId xmlns:a16="http://schemas.microsoft.com/office/drawing/2014/main" id="{5F007A26-579A-4FD8-9A7B-BA3AD80406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3749374"/>
                </p:ext>
              </p:extLst>
            </p:nvPr>
          </p:nvGraphicFramePr>
          <p:xfrm>
            <a:off x="2736327" y="2481480"/>
            <a:ext cx="1019698" cy="409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44240" imgH="177480" progId="Equation.DSMT4">
                    <p:embed/>
                  </p:oleObj>
                </mc:Choice>
                <mc:Fallback>
                  <p:oleObj name="Equation" r:id="rId9" imgW="444240" imgH="177480" progId="Equation.DSMT4">
                    <p:embed/>
                    <p:pic>
                      <p:nvPicPr>
                        <p:cNvPr id="20" name="Object 5">
                          <a:extLst>
                            <a:ext uri="{FF2B5EF4-FFF2-40B4-BE49-F238E27FC236}">
                              <a16:creationId xmlns:a16="http://schemas.microsoft.com/office/drawing/2014/main" id="{5F007A26-579A-4FD8-9A7B-BA3AD80406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327" y="2481480"/>
                          <a:ext cx="1019698" cy="4091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6">
              <a:extLst>
                <a:ext uri="{FF2B5EF4-FFF2-40B4-BE49-F238E27FC236}">
                  <a16:creationId xmlns:a16="http://schemas.microsoft.com/office/drawing/2014/main" id="{0666D4D5-E7FE-4715-8E66-20631E4FE62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2285762"/>
                </p:ext>
              </p:extLst>
            </p:nvPr>
          </p:nvGraphicFramePr>
          <p:xfrm>
            <a:off x="703263" y="2351088"/>
            <a:ext cx="309562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268" imgH="164957" progId="Equation.DSMT4">
                    <p:embed/>
                  </p:oleObj>
                </mc:Choice>
                <mc:Fallback>
                  <p:oleObj name="Equation" r:id="rId11" imgW="152268" imgH="164957" progId="Equation.DSMT4">
                    <p:embed/>
                    <p:pic>
                      <p:nvPicPr>
                        <p:cNvPr id="21" name="Object 6">
                          <a:extLst>
                            <a:ext uri="{FF2B5EF4-FFF2-40B4-BE49-F238E27FC236}">
                              <a16:creationId xmlns:a16="http://schemas.microsoft.com/office/drawing/2014/main" id="{0666D4D5-E7FE-4715-8E66-20631E4FE62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263" y="2351088"/>
                          <a:ext cx="309562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7">
              <a:extLst>
                <a:ext uri="{FF2B5EF4-FFF2-40B4-BE49-F238E27FC236}">
                  <a16:creationId xmlns:a16="http://schemas.microsoft.com/office/drawing/2014/main" id="{4FE37AC5-208F-4412-A656-7CAEE68C135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1096385"/>
                </p:ext>
              </p:extLst>
            </p:nvPr>
          </p:nvGraphicFramePr>
          <p:xfrm>
            <a:off x="3446463" y="969963"/>
            <a:ext cx="309562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2268" imgH="164957" progId="Equation.DSMT4">
                    <p:embed/>
                  </p:oleObj>
                </mc:Choice>
                <mc:Fallback>
                  <p:oleObj name="Equation" r:id="rId13" imgW="152268" imgH="164957" progId="Equation.DSMT4">
                    <p:embed/>
                    <p:pic>
                      <p:nvPicPr>
                        <p:cNvPr id="22" name="Object 7">
                          <a:extLst>
                            <a:ext uri="{FF2B5EF4-FFF2-40B4-BE49-F238E27FC236}">
                              <a16:creationId xmlns:a16="http://schemas.microsoft.com/office/drawing/2014/main" id="{4FE37AC5-208F-4412-A656-7CAEE68C13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6463" y="969963"/>
                          <a:ext cx="309562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8">
              <a:extLst>
                <a:ext uri="{FF2B5EF4-FFF2-40B4-BE49-F238E27FC236}">
                  <a16:creationId xmlns:a16="http://schemas.microsoft.com/office/drawing/2014/main" id="{FBD6DF33-62A1-4124-991E-B0D7E88254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8835470"/>
                </p:ext>
              </p:extLst>
            </p:nvPr>
          </p:nvGraphicFramePr>
          <p:xfrm>
            <a:off x="5029200" y="2351088"/>
            <a:ext cx="3349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64814" imgH="177492" progId="Equation.DSMT4">
                    <p:embed/>
                  </p:oleObj>
                </mc:Choice>
                <mc:Fallback>
                  <p:oleObj name="Equation" r:id="rId15" imgW="164814" imgH="177492" progId="Equation.DSMT4">
                    <p:embed/>
                    <p:pic>
                      <p:nvPicPr>
                        <p:cNvPr id="23" name="Object 8">
                          <a:extLst>
                            <a:ext uri="{FF2B5EF4-FFF2-40B4-BE49-F238E27FC236}">
                              <a16:creationId xmlns:a16="http://schemas.microsoft.com/office/drawing/2014/main" id="{FBD6DF33-62A1-4124-991E-B0D7E88254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2351088"/>
                          <a:ext cx="3349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135">
            <a:extLst>
              <a:ext uri="{FF2B5EF4-FFF2-40B4-BE49-F238E27FC236}">
                <a16:creationId xmlns:a16="http://schemas.microsoft.com/office/drawing/2014/main" id="{E93E08E7-9623-4861-9574-A6A3D41D8F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15893"/>
              </p:ext>
            </p:extLst>
          </p:nvPr>
        </p:nvGraphicFramePr>
        <p:xfrm>
          <a:off x="348906" y="3661325"/>
          <a:ext cx="1482992" cy="58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08160" imgH="838080" progId="Equation.DSMT4">
                  <p:embed/>
                </p:oleObj>
              </mc:Choice>
              <mc:Fallback>
                <p:oleObj name="Equation" r:id="rId17" imgW="2108160" imgH="838080" progId="Equation.DSMT4">
                  <p:embed/>
                  <p:pic>
                    <p:nvPicPr>
                      <p:cNvPr id="24" name="Object 135">
                        <a:extLst>
                          <a:ext uri="{FF2B5EF4-FFF2-40B4-BE49-F238E27FC236}">
                            <a16:creationId xmlns:a16="http://schemas.microsoft.com/office/drawing/2014/main" id="{E93E08E7-9623-4861-9574-A6A3D41D8F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06" y="3661325"/>
                        <a:ext cx="1482992" cy="588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5">
            <a:extLst>
              <a:ext uri="{FF2B5EF4-FFF2-40B4-BE49-F238E27FC236}">
                <a16:creationId xmlns:a16="http://schemas.microsoft.com/office/drawing/2014/main" id="{A1CB7AB2-D1ED-420C-9689-EB857A044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757421"/>
              </p:ext>
            </p:extLst>
          </p:nvPr>
        </p:nvGraphicFramePr>
        <p:xfrm>
          <a:off x="417134" y="4440514"/>
          <a:ext cx="20574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920680" imgH="838080" progId="Equation.DSMT4">
                  <p:embed/>
                </p:oleObj>
              </mc:Choice>
              <mc:Fallback>
                <p:oleObj name="Equation" r:id="rId19" imgW="2920680" imgH="838080" progId="Equation.DSMT4">
                  <p:embed/>
                  <p:pic>
                    <p:nvPicPr>
                      <p:cNvPr id="25" name="Object 135">
                        <a:extLst>
                          <a:ext uri="{FF2B5EF4-FFF2-40B4-BE49-F238E27FC236}">
                            <a16:creationId xmlns:a16="http://schemas.microsoft.com/office/drawing/2014/main" id="{A1CB7AB2-D1ED-420C-9689-EB857A044C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34" y="4440514"/>
                        <a:ext cx="2057400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5">
            <a:extLst>
              <a:ext uri="{FF2B5EF4-FFF2-40B4-BE49-F238E27FC236}">
                <a16:creationId xmlns:a16="http://schemas.microsoft.com/office/drawing/2014/main" id="{A84D471A-3F05-4F25-ACBD-F666A004EE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770080"/>
              </p:ext>
            </p:extLst>
          </p:nvPr>
        </p:nvGraphicFramePr>
        <p:xfrm>
          <a:off x="323528" y="5301208"/>
          <a:ext cx="2197488" cy="273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552400" imgH="317160" progId="Equation.DSMT4">
                  <p:embed/>
                </p:oleObj>
              </mc:Choice>
              <mc:Fallback>
                <p:oleObj name="Equation" r:id="rId21" imgW="2552400" imgH="317160" progId="Equation.DSMT4">
                  <p:embed/>
                  <p:pic>
                    <p:nvPicPr>
                      <p:cNvPr id="26" name="Object 135">
                        <a:extLst>
                          <a:ext uri="{FF2B5EF4-FFF2-40B4-BE49-F238E27FC236}">
                            <a16:creationId xmlns:a16="http://schemas.microsoft.com/office/drawing/2014/main" id="{A84D471A-3F05-4F25-ACBD-F666A004EE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301208"/>
                        <a:ext cx="2197488" cy="273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35">
            <a:extLst>
              <a:ext uri="{FF2B5EF4-FFF2-40B4-BE49-F238E27FC236}">
                <a16:creationId xmlns:a16="http://schemas.microsoft.com/office/drawing/2014/main" id="{DC6AFC67-711B-4693-BD2E-4B69720F4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92002"/>
              </p:ext>
            </p:extLst>
          </p:nvPr>
        </p:nvGraphicFramePr>
        <p:xfrm>
          <a:off x="704471" y="5818658"/>
          <a:ext cx="1770063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057400" imgH="317160" progId="Equation.DSMT4">
                  <p:embed/>
                </p:oleObj>
              </mc:Choice>
              <mc:Fallback>
                <p:oleObj name="Equation" r:id="rId23" imgW="2057400" imgH="317160" progId="Equation.DSMT4">
                  <p:embed/>
                  <p:pic>
                    <p:nvPicPr>
                      <p:cNvPr id="27" name="Object 135">
                        <a:extLst>
                          <a:ext uri="{FF2B5EF4-FFF2-40B4-BE49-F238E27FC236}">
                            <a16:creationId xmlns:a16="http://schemas.microsoft.com/office/drawing/2014/main" id="{DC6AFC67-711B-4693-BD2E-4B69720F41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71" y="5818658"/>
                        <a:ext cx="1770063" cy="274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B891DBD-DAA5-41E1-9DD6-1E574A0FF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153" y="2193697"/>
            <a:ext cx="43067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However, when looking at angle B the angle is obtuse (bigger than 90</a:t>
            </a:r>
            <a:r>
              <a:rPr lang="en-CA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ᴼ</a:t>
            </a:r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1E6AA5-6576-48F3-9813-260D8448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152" y="2901583"/>
            <a:ext cx="43067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So angle “B” can not be equal to 66.1683</a:t>
            </a:r>
            <a:r>
              <a:rPr lang="en-CA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ᴼ, but should be in quadrant 2!</a:t>
            </a:r>
            <a:endParaRPr lang="en-CA" sz="2000" dirty="0">
              <a:solidFill>
                <a:srgbClr val="FF0000"/>
              </a:solidFill>
              <a:latin typeface="Gill Sans MT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1911D8-5675-48D1-A77D-515EC74E2952}"/>
              </a:ext>
            </a:extLst>
          </p:cNvPr>
          <p:cNvCxnSpPr/>
          <p:nvPr/>
        </p:nvCxnSpPr>
        <p:spPr>
          <a:xfrm>
            <a:off x="4166667" y="4695066"/>
            <a:ext cx="2759075" cy="158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C0D1953-CDA7-4688-A278-3E9D4AB44D1A}"/>
              </a:ext>
            </a:extLst>
          </p:cNvPr>
          <p:cNvCxnSpPr/>
          <p:nvPr/>
        </p:nvCxnSpPr>
        <p:spPr>
          <a:xfrm rot="5400000">
            <a:off x="4704035" y="4741898"/>
            <a:ext cx="160813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42F5D2-6DF1-41CE-A451-85D14E578EA0}"/>
              </a:ext>
            </a:extLst>
          </p:cNvPr>
          <p:cNvCxnSpPr/>
          <p:nvPr/>
        </p:nvCxnSpPr>
        <p:spPr>
          <a:xfrm flipV="1">
            <a:off x="5508104" y="4174366"/>
            <a:ext cx="1292225" cy="520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19">
            <a:extLst>
              <a:ext uri="{FF2B5EF4-FFF2-40B4-BE49-F238E27FC236}">
                <a16:creationId xmlns:a16="http://schemas.microsoft.com/office/drawing/2014/main" id="{DF4EC104-6D03-4689-9ED9-E5AAAEA3E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068340"/>
              </p:ext>
            </p:extLst>
          </p:nvPr>
        </p:nvGraphicFramePr>
        <p:xfrm>
          <a:off x="6112916" y="4375150"/>
          <a:ext cx="119538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98400" imgH="215640" progId="Equation.DSMT4">
                  <p:embed/>
                </p:oleObj>
              </mc:Choice>
              <mc:Fallback>
                <p:oleObj name="Equation" r:id="rId25" imgW="698400" imgH="215640" progId="Equation.DSMT4">
                  <p:embed/>
                  <p:pic>
                    <p:nvPicPr>
                      <p:cNvPr id="33" name="Object 19">
                        <a:extLst>
                          <a:ext uri="{FF2B5EF4-FFF2-40B4-BE49-F238E27FC236}">
                            <a16:creationId xmlns:a16="http://schemas.microsoft.com/office/drawing/2014/main" id="{DF4EC104-6D03-4689-9ED9-E5AAAEA3E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2916" y="4375150"/>
                        <a:ext cx="1195388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2560488-17E0-4CE2-B8D2-F0522C54040C}"/>
              </a:ext>
            </a:extLst>
          </p:cNvPr>
          <p:cNvCxnSpPr/>
          <p:nvPr/>
        </p:nvCxnSpPr>
        <p:spPr>
          <a:xfrm flipH="1" flipV="1">
            <a:off x="4209529" y="4185479"/>
            <a:ext cx="1292225" cy="519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20">
            <a:extLst>
              <a:ext uri="{FF2B5EF4-FFF2-40B4-BE49-F238E27FC236}">
                <a16:creationId xmlns:a16="http://schemas.microsoft.com/office/drawing/2014/main" id="{E7CF8263-81EA-4574-A3A3-66B08F9C7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118544"/>
              </p:ext>
            </p:extLst>
          </p:nvPr>
        </p:nvGraphicFramePr>
        <p:xfrm>
          <a:off x="3663057" y="4370388"/>
          <a:ext cx="11969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98400" imgH="215640" progId="Equation.DSMT4">
                  <p:embed/>
                </p:oleObj>
              </mc:Choice>
              <mc:Fallback>
                <p:oleObj name="Equation" r:id="rId27" imgW="698400" imgH="215640" progId="Equation.DSMT4">
                  <p:embed/>
                  <p:pic>
                    <p:nvPicPr>
                      <p:cNvPr id="35" name="Object 20">
                        <a:extLst>
                          <a:ext uri="{FF2B5EF4-FFF2-40B4-BE49-F238E27FC236}">
                            <a16:creationId xmlns:a16="http://schemas.microsoft.com/office/drawing/2014/main" id="{E7CF8263-81EA-4574-A3A3-66B08F9C74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057" y="4370388"/>
                        <a:ext cx="119697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Arc 35">
            <a:extLst>
              <a:ext uri="{FF2B5EF4-FFF2-40B4-BE49-F238E27FC236}">
                <a16:creationId xmlns:a16="http://schemas.microsoft.com/office/drawing/2014/main" id="{AA891292-BE52-438C-8A99-AD45A3EB4FEC}"/>
              </a:ext>
            </a:extLst>
          </p:cNvPr>
          <p:cNvSpPr/>
          <p:nvPr/>
        </p:nvSpPr>
        <p:spPr>
          <a:xfrm>
            <a:off x="4955654" y="4190241"/>
            <a:ext cx="1079500" cy="1079500"/>
          </a:xfrm>
          <a:prstGeom prst="arc">
            <a:avLst>
              <a:gd name="adj1" fmla="val 12493672"/>
              <a:gd name="adj2" fmla="val 0"/>
            </a:avLst>
          </a:prstGeom>
          <a:ln w="19050">
            <a:solidFill>
              <a:srgbClr val="FF0000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7" name="Object 20">
            <a:extLst>
              <a:ext uri="{FF2B5EF4-FFF2-40B4-BE49-F238E27FC236}">
                <a16:creationId xmlns:a16="http://schemas.microsoft.com/office/drawing/2014/main" id="{88D6D026-4150-4817-B84F-1350A4461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986753"/>
              </p:ext>
            </p:extLst>
          </p:nvPr>
        </p:nvGraphicFramePr>
        <p:xfrm>
          <a:off x="5587368" y="3941161"/>
          <a:ext cx="6302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68280" imgH="177480" progId="Equation.DSMT4">
                  <p:embed/>
                </p:oleObj>
              </mc:Choice>
              <mc:Fallback>
                <p:oleObj name="Equation" r:id="rId29" imgW="368280" imgH="177480" progId="Equation.DSMT4">
                  <p:embed/>
                  <p:pic>
                    <p:nvPicPr>
                      <p:cNvPr id="37" name="Object 20">
                        <a:extLst>
                          <a:ext uri="{FF2B5EF4-FFF2-40B4-BE49-F238E27FC236}">
                            <a16:creationId xmlns:a16="http://schemas.microsoft.com/office/drawing/2014/main" id="{88D6D026-4150-4817-B84F-1350A44616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7368" y="3941161"/>
                        <a:ext cx="63023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4">
            <a:extLst>
              <a:ext uri="{FF2B5EF4-FFF2-40B4-BE49-F238E27FC236}">
                <a16:creationId xmlns:a16="http://schemas.microsoft.com/office/drawing/2014/main" id="{DD2049D7-99C7-4679-A744-29B712FF7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130276"/>
              </p:ext>
            </p:extLst>
          </p:nvPr>
        </p:nvGraphicFramePr>
        <p:xfrm>
          <a:off x="3111500" y="5108575"/>
          <a:ext cx="25495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396800" imgH="215640" progId="Equation.DSMT4">
                  <p:embed/>
                </p:oleObj>
              </mc:Choice>
              <mc:Fallback>
                <p:oleObj name="Equation" r:id="rId31" imgW="1396800" imgH="215640" progId="Equation.DSMT4">
                  <p:embed/>
                  <p:pic>
                    <p:nvPicPr>
                      <p:cNvPr id="39" name="Object 24">
                        <a:extLst>
                          <a:ext uri="{FF2B5EF4-FFF2-40B4-BE49-F238E27FC236}">
                            <a16:creationId xmlns:a16="http://schemas.microsoft.com/office/drawing/2014/main" id="{DD2049D7-99C7-4679-A744-29B712FF79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5108575"/>
                        <a:ext cx="25495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5">
            <a:extLst>
              <a:ext uri="{FF2B5EF4-FFF2-40B4-BE49-F238E27FC236}">
                <a16:creationId xmlns:a16="http://schemas.microsoft.com/office/drawing/2014/main" id="{5D419F11-0B41-4037-BC63-CAA64D3E3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019233"/>
              </p:ext>
            </p:extLst>
          </p:nvPr>
        </p:nvGraphicFramePr>
        <p:xfrm>
          <a:off x="3382963" y="5575300"/>
          <a:ext cx="152876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838080" imgH="177480" progId="Equation.DSMT4">
                  <p:embed/>
                </p:oleObj>
              </mc:Choice>
              <mc:Fallback>
                <p:oleObj name="Equation" r:id="rId33" imgW="838080" imgH="177480" progId="Equation.DSMT4">
                  <p:embed/>
                  <p:pic>
                    <p:nvPicPr>
                      <p:cNvPr id="40" name="Object 25">
                        <a:extLst>
                          <a:ext uri="{FF2B5EF4-FFF2-40B4-BE49-F238E27FC236}">
                            <a16:creationId xmlns:a16="http://schemas.microsoft.com/office/drawing/2014/main" id="{5D419F11-0B41-4037-BC63-CAA64D3E37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5575300"/>
                        <a:ext cx="1528762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27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195933"/>
            <a:ext cx="8754938" cy="7127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400" dirty="0">
                <a:solidFill>
                  <a:schemeClr val="tx2">
                    <a:satMod val="130000"/>
                  </a:schemeClr>
                </a:solidFill>
              </a:rPr>
              <a:t>Practice: Find </a:t>
            </a:r>
            <a:r>
              <a:rPr lang="el-GR" sz="3400" dirty="0">
                <a:solidFill>
                  <a:schemeClr val="tx2">
                    <a:satMod val="130000"/>
                  </a:schemeClr>
                </a:solidFill>
                <a:latin typeface="Century Schoolbook"/>
              </a:rPr>
              <a:t>θ</a:t>
            </a:r>
            <a:r>
              <a:rPr lang="en-CA" sz="3400" dirty="0">
                <a:solidFill>
                  <a:schemeClr val="tx2">
                    <a:satMod val="130000"/>
                  </a:schemeClr>
                </a:solidFill>
                <a:latin typeface="Century Schoolbook"/>
              </a:rPr>
              <a:t>  to the nearest degree</a:t>
            </a:r>
            <a:endParaRPr lang="en-CA" sz="3400" dirty="0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520" y="1124744"/>
            <a:ext cx="3076649" cy="1479550"/>
            <a:chOff x="703263" y="969963"/>
            <a:chExt cx="4660900" cy="1906587"/>
          </a:xfrm>
        </p:grpSpPr>
        <p:sp>
          <p:nvSpPr>
            <p:cNvPr id="4" name="Isosceles Triangle 3"/>
            <p:cNvSpPr/>
            <p:nvPr/>
          </p:nvSpPr>
          <p:spPr>
            <a:xfrm>
              <a:off x="1008063" y="1301750"/>
              <a:ext cx="4044950" cy="1147763"/>
            </a:xfrm>
            <a:prstGeom prst="triangle">
              <a:avLst>
                <a:gd name="adj" fmla="val 64559"/>
              </a:avLst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4864884"/>
                </p:ext>
              </p:extLst>
            </p:nvPr>
          </p:nvGraphicFramePr>
          <p:xfrm>
            <a:off x="1760538" y="1533525"/>
            <a:ext cx="642937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17087" imgH="177569" progId="Equation.DSMT4">
                    <p:embed/>
                  </p:oleObj>
                </mc:Choice>
                <mc:Fallback>
                  <p:oleObj name="Equation" r:id="rId3" imgW="317087" imgH="177569" progId="Equation.DSMT4">
                    <p:embed/>
                    <p:pic>
                      <p:nvPicPr>
                        <p:cNvPr id="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0538" y="1533525"/>
                          <a:ext cx="642937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3090439"/>
                </p:ext>
              </p:extLst>
            </p:nvPr>
          </p:nvGraphicFramePr>
          <p:xfrm>
            <a:off x="3417888" y="1352550"/>
            <a:ext cx="322262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7569" imgH="215619" progId="Equation.DSMT4">
                    <p:embed/>
                  </p:oleObj>
                </mc:Choice>
                <mc:Fallback>
                  <p:oleObj name="Equation" r:id="rId5" imgW="177569" imgH="215619" progId="Equation.DSMT4">
                    <p:embed/>
                    <p:pic>
                      <p:nvPicPr>
                        <p:cNvPr id="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888" y="1352550"/>
                          <a:ext cx="322262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8759228"/>
                </p:ext>
              </p:extLst>
            </p:nvPr>
          </p:nvGraphicFramePr>
          <p:xfrm>
            <a:off x="4225925" y="2049463"/>
            <a:ext cx="439738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41091" imgH="215713" progId="Equation.DSMT4">
                    <p:embed/>
                  </p:oleObj>
                </mc:Choice>
                <mc:Fallback>
                  <p:oleObj name="Equation" r:id="rId7" imgW="241091" imgH="215713" progId="Equation.DSMT4">
                    <p:embed/>
                    <p:pic>
                      <p:nvPicPr>
                        <p:cNvPr id="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5925" y="2049463"/>
                          <a:ext cx="439738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4529212"/>
                </p:ext>
              </p:extLst>
            </p:nvPr>
          </p:nvGraphicFramePr>
          <p:xfrm>
            <a:off x="2616200" y="2466975"/>
            <a:ext cx="72707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17087" imgH="177569" progId="Equation.DSMT4">
                    <p:embed/>
                  </p:oleObj>
                </mc:Choice>
                <mc:Fallback>
                  <p:oleObj name="Equation" r:id="rId9" imgW="317087" imgH="177569" progId="Equation.DSMT4">
                    <p:embed/>
                    <p:pic>
                      <p:nvPicPr>
                        <p:cNvPr id="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200" y="2466975"/>
                          <a:ext cx="727075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502548"/>
                </p:ext>
              </p:extLst>
            </p:nvPr>
          </p:nvGraphicFramePr>
          <p:xfrm>
            <a:off x="703263" y="2351088"/>
            <a:ext cx="309562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268" imgH="164957" progId="Equation.DSMT4">
                    <p:embed/>
                  </p:oleObj>
                </mc:Choice>
                <mc:Fallback>
                  <p:oleObj name="Equation" r:id="rId11" imgW="152268" imgH="164957" progId="Equation.DSMT4">
                    <p:embed/>
                    <p:pic>
                      <p:nvPicPr>
                        <p:cNvPr id="1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263" y="2351088"/>
                          <a:ext cx="309562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1650020"/>
                </p:ext>
              </p:extLst>
            </p:nvPr>
          </p:nvGraphicFramePr>
          <p:xfrm>
            <a:off x="3446463" y="969963"/>
            <a:ext cx="309562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2268" imgH="164957" progId="Equation.DSMT4">
                    <p:embed/>
                  </p:oleObj>
                </mc:Choice>
                <mc:Fallback>
                  <p:oleObj name="Equation" r:id="rId13" imgW="152268" imgH="164957" progId="Equation.DSMT4">
                    <p:embed/>
                    <p:pic>
                      <p:nvPicPr>
                        <p:cNvPr id="1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6463" y="969963"/>
                          <a:ext cx="309562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9443881"/>
                </p:ext>
              </p:extLst>
            </p:nvPr>
          </p:nvGraphicFramePr>
          <p:xfrm>
            <a:off x="5029200" y="2351088"/>
            <a:ext cx="3349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64814" imgH="177492" progId="Equation.DSMT4">
                    <p:embed/>
                  </p:oleObj>
                </mc:Choice>
                <mc:Fallback>
                  <p:oleObj name="Equation" r:id="rId15" imgW="164814" imgH="177492" progId="Equation.DSMT4">
                    <p:embed/>
                    <p:pic>
                      <p:nvPicPr>
                        <p:cNvPr id="1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2351088"/>
                          <a:ext cx="3349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6194226"/>
                </p:ext>
              </p:extLst>
            </p:nvPr>
          </p:nvGraphicFramePr>
          <p:xfrm>
            <a:off x="3341688" y="2478088"/>
            <a:ext cx="515937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53890" imgH="190417" progId="Equation.DSMT4">
                    <p:embed/>
                  </p:oleObj>
                </mc:Choice>
                <mc:Fallback>
                  <p:oleObj name="Equation" r:id="rId17" imgW="253890" imgH="190417" progId="Equation.DSMT4">
                    <p:embed/>
                    <p:pic>
                      <p:nvPicPr>
                        <p:cNvPr id="1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1688" y="2478088"/>
                          <a:ext cx="515937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992580"/>
                </p:ext>
              </p:extLst>
            </p:nvPr>
          </p:nvGraphicFramePr>
          <p:xfrm>
            <a:off x="1277938" y="1597025"/>
            <a:ext cx="515937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53890" imgH="139639" progId="Equation.DSMT4">
                    <p:embed/>
                  </p:oleObj>
                </mc:Choice>
                <mc:Fallback>
                  <p:oleObj name="Equation" r:id="rId19" imgW="253890" imgH="139639" progId="Equation.DSMT4">
                    <p:embed/>
                    <p:pic>
                      <p:nvPicPr>
                        <p:cNvPr id="1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7938" y="1597025"/>
                          <a:ext cx="515937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29384" y="3357240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Formula</a:t>
            </a: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186510"/>
              </p:ext>
            </p:extLst>
          </p:nvPr>
        </p:nvGraphicFramePr>
        <p:xfrm>
          <a:off x="2915816" y="3717032"/>
          <a:ext cx="961409" cy="672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34725" imgH="444307" progId="Equation.DSMT4">
                  <p:embed/>
                </p:oleObj>
              </mc:Choice>
              <mc:Fallback>
                <p:oleObj name="Equation" r:id="rId21" imgW="634725" imgH="444307" progId="Equation.DSMT4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717032"/>
                        <a:ext cx="961409" cy="672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822969"/>
              </p:ext>
            </p:extLst>
          </p:nvPr>
        </p:nvGraphicFramePr>
        <p:xfrm>
          <a:off x="3129842" y="4102124"/>
          <a:ext cx="329089" cy="285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0335" imgH="164957" progId="Equation.DSMT4">
                  <p:embed/>
                </p:oleObj>
              </mc:Choice>
              <mc:Fallback>
                <p:oleObj name="Equation" r:id="rId23" imgW="190335" imgH="164957" progId="Equation.DSMT4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842" y="4102124"/>
                        <a:ext cx="329089" cy="285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237783"/>
              </p:ext>
            </p:extLst>
          </p:nvPr>
        </p:nvGraphicFramePr>
        <p:xfrm>
          <a:off x="4005275" y="3731319"/>
          <a:ext cx="652301" cy="672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31613" imgH="444307" progId="Equation.DSMT4">
                  <p:embed/>
                </p:oleObj>
              </mc:Choice>
              <mc:Fallback>
                <p:oleObj name="Equation" r:id="rId25" imgW="431613" imgH="444307" progId="Equation.DSMT4">
                  <p:embed/>
                  <p:pic>
                    <p:nvPicPr>
                      <p:cNvPr id="1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75" y="3731319"/>
                        <a:ext cx="652301" cy="672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336519"/>
              </p:ext>
            </p:extLst>
          </p:nvPr>
        </p:nvGraphicFramePr>
        <p:xfrm>
          <a:off x="4202126" y="4170554"/>
          <a:ext cx="285602" cy="267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90335" imgH="177646" progId="Equation.DSMT4">
                  <p:embed/>
                </p:oleObj>
              </mc:Choice>
              <mc:Fallback>
                <p:oleObj name="Equation" r:id="rId27" imgW="190335" imgH="177646" progId="Equation.DSMT4">
                  <p:embed/>
                  <p:pic>
                    <p:nvPicPr>
                      <p:cNvPr id="2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126" y="4170554"/>
                        <a:ext cx="285602" cy="267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455649"/>
              </p:ext>
            </p:extLst>
          </p:nvPr>
        </p:nvGraphicFramePr>
        <p:xfrm>
          <a:off x="3713705" y="4459064"/>
          <a:ext cx="786287" cy="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20474" imgH="215806" progId="Equation.DSMT4">
                  <p:embed/>
                </p:oleObj>
              </mc:Choice>
              <mc:Fallback>
                <p:oleObj name="Equation" r:id="rId29" imgW="520474" imgH="215806" progId="Equation.DSMT4">
                  <p:embed/>
                  <p:pic>
                    <p:nvPicPr>
                      <p:cNvPr id="2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705" y="4459064"/>
                        <a:ext cx="786287" cy="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044969"/>
              </p:ext>
            </p:extLst>
          </p:nvPr>
        </p:nvGraphicFramePr>
        <p:xfrm>
          <a:off x="3001902" y="4365104"/>
          <a:ext cx="810969" cy="546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60113" imgH="444307" progId="Equation.DSMT4">
                  <p:embed/>
                </p:oleObj>
              </mc:Choice>
              <mc:Fallback>
                <p:oleObj name="Equation" r:id="rId31" imgW="660113" imgH="444307" progId="Equation.DSMT4">
                  <p:embed/>
                  <p:pic>
                    <p:nvPicPr>
                      <p:cNvPr id="2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02" y="4365104"/>
                        <a:ext cx="810969" cy="546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426061"/>
              </p:ext>
            </p:extLst>
          </p:nvPr>
        </p:nvGraphicFramePr>
        <p:xfrm>
          <a:off x="2201802" y="4522320"/>
          <a:ext cx="1419782" cy="306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825142" imgH="177723" progId="Equation.DSMT4">
                  <p:embed/>
                </p:oleObj>
              </mc:Choice>
              <mc:Fallback>
                <p:oleObj name="Equation" r:id="rId33" imgW="825142" imgH="177723" progId="Equation.DSMT4">
                  <p:embed/>
                  <p:pic>
                    <p:nvPicPr>
                      <p:cNvPr id="2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02" y="4522320"/>
                        <a:ext cx="1419782" cy="3067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629920"/>
              </p:ext>
            </p:extLst>
          </p:nvPr>
        </p:nvGraphicFramePr>
        <p:xfrm>
          <a:off x="3857986" y="4831232"/>
          <a:ext cx="597060" cy="4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04536" imgH="215713" progId="Equation.DSMT4">
                  <p:embed/>
                </p:oleObj>
              </mc:Choice>
              <mc:Fallback>
                <p:oleObj name="Equation" r:id="rId35" imgW="304536" imgH="215713" progId="Equation.DSMT4">
                  <p:embed/>
                  <p:pic>
                    <p:nvPicPr>
                      <p:cNvPr id="2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986" y="4831232"/>
                        <a:ext cx="597060" cy="420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326942"/>
              </p:ext>
            </p:extLst>
          </p:nvPr>
        </p:nvGraphicFramePr>
        <p:xfrm>
          <a:off x="1588768" y="4903951"/>
          <a:ext cx="1908714" cy="39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282700" imgH="266700" progId="Equation.DSMT4">
                  <p:embed/>
                </p:oleObj>
              </mc:Choice>
              <mc:Fallback>
                <p:oleObj name="Equation" r:id="rId37" imgW="1282700" imgH="266700" progId="Equation.DSMT4">
                  <p:embed/>
                  <p:pic>
                    <p:nvPicPr>
                      <p:cNvPr id="2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768" y="4903951"/>
                        <a:ext cx="1908714" cy="397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786527"/>
              </p:ext>
            </p:extLst>
          </p:nvPr>
        </p:nvGraphicFramePr>
        <p:xfrm>
          <a:off x="3223893" y="4926783"/>
          <a:ext cx="680508" cy="32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457002" imgH="215806" progId="Equation.DSMT4">
                  <p:embed/>
                </p:oleObj>
              </mc:Choice>
              <mc:Fallback>
                <p:oleObj name="Equation" r:id="rId39" imgW="457002" imgH="215806" progId="Equation.DSMT4">
                  <p:embed/>
                  <p:pic>
                    <p:nvPicPr>
                      <p:cNvPr id="2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893" y="4926783"/>
                        <a:ext cx="680508" cy="32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79512" y="5445224"/>
            <a:ext cx="37576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Angle “B” is an OBTUSE angle, </a:t>
            </a:r>
          </a:p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So it must be in Quadrant #2!!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51967" y="3322141"/>
            <a:ext cx="2759075" cy="158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789335" y="3368973"/>
            <a:ext cx="160813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593404" y="2801441"/>
            <a:ext cx="1292225" cy="520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109837"/>
              </p:ext>
            </p:extLst>
          </p:nvPr>
        </p:nvGraphicFramePr>
        <p:xfrm>
          <a:off x="2123629" y="3001466"/>
          <a:ext cx="78263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457002" imgH="215806" progId="Equation.DSMT4">
                  <p:embed/>
                </p:oleObj>
              </mc:Choice>
              <mc:Fallback>
                <p:oleObj name="Equation" r:id="rId41" imgW="457002" imgH="215806" progId="Equation.DSMT4">
                  <p:embed/>
                  <p:pic>
                    <p:nvPicPr>
                      <p:cNvPr id="3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629" y="3001466"/>
                        <a:ext cx="782638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H="1" flipV="1">
            <a:off x="294829" y="2812554"/>
            <a:ext cx="1292225" cy="519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032821"/>
              </p:ext>
            </p:extLst>
          </p:nvPr>
        </p:nvGraphicFramePr>
        <p:xfrm>
          <a:off x="399604" y="2996704"/>
          <a:ext cx="7842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457200" imgH="215640" progId="Equation.DSMT4">
                  <p:embed/>
                </p:oleObj>
              </mc:Choice>
              <mc:Fallback>
                <p:oleObj name="Equation" r:id="rId43" imgW="457200" imgH="215640" progId="Equation.DSMT4">
                  <p:embed/>
                  <p:pic>
                    <p:nvPicPr>
                      <p:cNvPr id="3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604" y="2996704"/>
                        <a:ext cx="78422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Arc 34"/>
          <p:cNvSpPr/>
          <p:nvPr/>
        </p:nvSpPr>
        <p:spPr>
          <a:xfrm>
            <a:off x="1040954" y="2817316"/>
            <a:ext cx="1079500" cy="1079500"/>
          </a:xfrm>
          <a:prstGeom prst="arc">
            <a:avLst>
              <a:gd name="adj1" fmla="val 12493672"/>
              <a:gd name="adj2" fmla="val 0"/>
            </a:avLst>
          </a:prstGeom>
          <a:ln w="19050">
            <a:solidFill>
              <a:srgbClr val="FF0000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51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451839"/>
              </p:ext>
            </p:extLst>
          </p:nvPr>
        </p:nvGraphicFramePr>
        <p:xfrm>
          <a:off x="110476" y="4077072"/>
          <a:ext cx="2085260" cy="39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143000" imgH="215640" progId="Equation.DSMT4">
                  <p:embed/>
                </p:oleObj>
              </mc:Choice>
              <mc:Fallback>
                <p:oleObj name="Equation" r:id="rId45" imgW="1143000" imgH="215640" progId="Equation.DSMT4">
                  <p:embed/>
                  <p:pic>
                    <p:nvPicPr>
                      <p:cNvPr id="514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76" y="4077072"/>
                        <a:ext cx="2085260" cy="391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599615"/>
              </p:ext>
            </p:extLst>
          </p:nvPr>
        </p:nvGraphicFramePr>
        <p:xfrm>
          <a:off x="323528" y="4509120"/>
          <a:ext cx="1181100" cy="39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647419" imgH="215806" progId="Equation.DSMT4">
                  <p:embed/>
                </p:oleObj>
              </mc:Choice>
              <mc:Fallback>
                <p:oleObj name="Equation" r:id="rId47" imgW="647419" imgH="215806" progId="Equation.DSMT4">
                  <p:embed/>
                  <p:pic>
                    <p:nvPicPr>
                      <p:cNvPr id="514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509120"/>
                        <a:ext cx="1181100" cy="391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01289"/>
              </p:ext>
            </p:extLst>
          </p:nvPr>
        </p:nvGraphicFramePr>
        <p:xfrm>
          <a:off x="323528" y="4941168"/>
          <a:ext cx="810022" cy="39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444114" imgH="215713" progId="Equation.DSMT4">
                  <p:embed/>
                </p:oleObj>
              </mc:Choice>
              <mc:Fallback>
                <p:oleObj name="Equation" r:id="rId49" imgW="444114" imgH="215713" progId="Equation.DSMT4">
                  <p:embed/>
                  <p:pic>
                    <p:nvPicPr>
                      <p:cNvPr id="514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941168"/>
                        <a:ext cx="810022" cy="391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4937323" y="1230154"/>
            <a:ext cx="3016250" cy="1354138"/>
            <a:chOff x="904875" y="1119188"/>
            <a:chExt cx="4203700" cy="1920875"/>
          </a:xfrm>
        </p:grpSpPr>
        <p:sp>
          <p:nvSpPr>
            <p:cNvPr id="38" name="Isosceles Triangle 37"/>
            <p:cNvSpPr/>
            <p:nvPr/>
          </p:nvSpPr>
          <p:spPr>
            <a:xfrm rot="21038230" flipV="1">
              <a:off x="1335088" y="1566863"/>
              <a:ext cx="3286125" cy="1223962"/>
            </a:xfrm>
            <a:prstGeom prst="triangle">
              <a:avLst>
                <a:gd name="adj" fmla="val 64559"/>
              </a:avLst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3518130"/>
                </p:ext>
              </p:extLst>
            </p:nvPr>
          </p:nvGraphicFramePr>
          <p:xfrm>
            <a:off x="4008438" y="1952625"/>
            <a:ext cx="642937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1" imgW="317087" imgH="177569" progId="Equation.DSMT4">
                    <p:embed/>
                  </p:oleObj>
                </mc:Choice>
                <mc:Fallback>
                  <p:oleObj name="Equation" r:id="rId51" imgW="317087" imgH="177569" progId="Equation.DSMT4">
                    <p:embed/>
                    <p:pic>
                      <p:nvPicPr>
                        <p:cNvPr id="3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8438" y="1952625"/>
                          <a:ext cx="642937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7590239"/>
                </p:ext>
              </p:extLst>
            </p:nvPr>
          </p:nvGraphicFramePr>
          <p:xfrm>
            <a:off x="3294063" y="2282825"/>
            <a:ext cx="322262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3" imgW="177569" imgH="215619" progId="Equation.DSMT4">
                    <p:embed/>
                  </p:oleObj>
                </mc:Choice>
                <mc:Fallback>
                  <p:oleObj name="Equation" r:id="rId53" imgW="177569" imgH="215619" progId="Equation.DSMT4">
                    <p:embed/>
                    <p:pic>
                      <p:nvPicPr>
                        <p:cNvPr id="4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4063" y="2282825"/>
                          <a:ext cx="322262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5090290"/>
                </p:ext>
              </p:extLst>
            </p:nvPr>
          </p:nvGraphicFramePr>
          <p:xfrm>
            <a:off x="1689100" y="1692275"/>
            <a:ext cx="46196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4" imgW="253780" imgH="215713" progId="Equation.DSMT4">
                    <p:embed/>
                  </p:oleObj>
                </mc:Choice>
                <mc:Fallback>
                  <p:oleObj name="Equation" r:id="rId54" imgW="253780" imgH="215713" progId="Equation.DSMT4">
                    <p:embed/>
                    <p:pic>
                      <p:nvPicPr>
                        <p:cNvPr id="41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9100" y="1692275"/>
                          <a:ext cx="461963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3565737"/>
                </p:ext>
              </p:extLst>
            </p:nvPr>
          </p:nvGraphicFramePr>
          <p:xfrm>
            <a:off x="2679700" y="1119188"/>
            <a:ext cx="755650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6" imgW="329914" imgH="177646" progId="Equation.DSMT4">
                    <p:embed/>
                  </p:oleObj>
                </mc:Choice>
                <mc:Fallback>
                  <p:oleObj name="Equation" r:id="rId56" imgW="329914" imgH="177646" progId="Equation.DSMT4">
                    <p:embed/>
                    <p:pic>
                      <p:nvPicPr>
                        <p:cNvPr id="4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700" y="1119188"/>
                          <a:ext cx="755650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6921631"/>
                </p:ext>
              </p:extLst>
            </p:nvPr>
          </p:nvGraphicFramePr>
          <p:xfrm>
            <a:off x="904875" y="1638300"/>
            <a:ext cx="309563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8" imgW="152268" imgH="164957" progId="Equation.DSMT4">
                    <p:embed/>
                  </p:oleObj>
                </mc:Choice>
                <mc:Fallback>
                  <p:oleObj name="Equation" r:id="rId58" imgW="152268" imgH="164957" progId="Equation.DSMT4">
                    <p:embed/>
                    <p:pic>
                      <p:nvPicPr>
                        <p:cNvPr id="43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875" y="1638300"/>
                          <a:ext cx="309563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0900933"/>
                </p:ext>
              </p:extLst>
            </p:nvPr>
          </p:nvGraphicFramePr>
          <p:xfrm>
            <a:off x="3398838" y="2705100"/>
            <a:ext cx="309562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9" imgW="152268" imgH="164957" progId="Equation.DSMT4">
                    <p:embed/>
                  </p:oleObj>
                </mc:Choice>
                <mc:Fallback>
                  <p:oleObj name="Equation" r:id="rId59" imgW="152268" imgH="164957" progId="Equation.DSMT4">
                    <p:embed/>
                    <p:pic>
                      <p:nvPicPr>
                        <p:cNvPr id="44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8838" y="2705100"/>
                          <a:ext cx="309562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1788349"/>
                </p:ext>
              </p:extLst>
            </p:nvPr>
          </p:nvGraphicFramePr>
          <p:xfrm>
            <a:off x="4502150" y="1141413"/>
            <a:ext cx="3349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0" imgW="164814" imgH="177492" progId="Equation.DSMT4">
                    <p:embed/>
                  </p:oleObj>
                </mc:Choice>
                <mc:Fallback>
                  <p:oleObj name="Equation" r:id="rId60" imgW="164814" imgH="177492" progId="Equation.DSMT4">
                    <p:embed/>
                    <p:pic>
                      <p:nvPicPr>
                        <p:cNvPr id="4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150" y="1141413"/>
                          <a:ext cx="3349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9030799"/>
                </p:ext>
              </p:extLst>
            </p:nvPr>
          </p:nvGraphicFramePr>
          <p:xfrm>
            <a:off x="2209800" y="1144588"/>
            <a:ext cx="515938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1" imgW="253890" imgH="190417" progId="Equation.DSMT4">
                    <p:embed/>
                  </p:oleObj>
                </mc:Choice>
                <mc:Fallback>
                  <p:oleObj name="Equation" r:id="rId61" imgW="253890" imgH="190417" progId="Equation.DSMT4">
                    <p:embed/>
                    <p:pic>
                      <p:nvPicPr>
                        <p:cNvPr id="4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144588"/>
                          <a:ext cx="515938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7690811"/>
                </p:ext>
              </p:extLst>
            </p:nvPr>
          </p:nvGraphicFramePr>
          <p:xfrm>
            <a:off x="4567238" y="2032000"/>
            <a:ext cx="541337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3" imgW="266469" imgH="139579" progId="Equation.DSMT4">
                    <p:embed/>
                  </p:oleObj>
                </mc:Choice>
                <mc:Fallback>
                  <p:oleObj name="Equation" r:id="rId63" imgW="266469" imgH="139579" progId="Equation.DSMT4">
                    <p:embed/>
                    <p:pic>
                      <p:nvPicPr>
                        <p:cNvPr id="4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7238" y="2032000"/>
                          <a:ext cx="541337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749426" y="3466157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Formula</a:t>
            </a:r>
          </a:p>
        </p:txBody>
      </p:sp>
      <p:graphicFrame>
        <p:nvGraphicFramePr>
          <p:cNvPr id="4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58729"/>
              </p:ext>
            </p:extLst>
          </p:nvPr>
        </p:nvGraphicFramePr>
        <p:xfrm>
          <a:off x="7308304" y="3966958"/>
          <a:ext cx="955176" cy="66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634725" imgH="444307" progId="Equation.DSMT4">
                  <p:embed/>
                </p:oleObj>
              </mc:Choice>
              <mc:Fallback>
                <p:oleObj name="Equation" r:id="rId65" imgW="634725" imgH="444307" progId="Equation.DSMT4">
                  <p:embed/>
                  <p:pic>
                    <p:nvPicPr>
                      <p:cNvPr id="4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3966958"/>
                        <a:ext cx="955176" cy="6679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372322"/>
              </p:ext>
            </p:extLst>
          </p:nvPr>
        </p:nvGraphicFramePr>
        <p:xfrm>
          <a:off x="7509173" y="4345522"/>
          <a:ext cx="326956" cy="30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190335" imgH="177646" progId="Equation.DSMT4">
                  <p:embed/>
                </p:oleObj>
              </mc:Choice>
              <mc:Fallback>
                <p:oleObj name="Equation" r:id="rId67" imgW="190335" imgH="177646" progId="Equation.DSMT4">
                  <p:embed/>
                  <p:pic>
                    <p:nvPicPr>
                      <p:cNvPr id="5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9173" y="4345522"/>
                        <a:ext cx="326956" cy="30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131162"/>
              </p:ext>
            </p:extLst>
          </p:nvPr>
        </p:nvGraphicFramePr>
        <p:xfrm>
          <a:off x="8244408" y="3966958"/>
          <a:ext cx="648072" cy="66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431613" imgH="444307" progId="Equation.DSMT4">
                  <p:embed/>
                </p:oleObj>
              </mc:Choice>
              <mc:Fallback>
                <p:oleObj name="Equation" r:id="rId69" imgW="431613" imgH="444307" progId="Equation.DSMT4">
                  <p:embed/>
                  <p:pic>
                    <p:nvPicPr>
                      <p:cNvPr id="5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408" y="3966958"/>
                        <a:ext cx="648072" cy="6679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334590"/>
              </p:ext>
            </p:extLst>
          </p:nvPr>
        </p:nvGraphicFramePr>
        <p:xfrm>
          <a:off x="8388424" y="4326999"/>
          <a:ext cx="302434" cy="266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0" imgW="202936" imgH="177569" progId="Equation.DSMT4">
                  <p:embed/>
                </p:oleObj>
              </mc:Choice>
              <mc:Fallback>
                <p:oleObj name="Equation" r:id="rId70" imgW="202936" imgH="177569" progId="Equation.DSMT4">
                  <p:embed/>
                  <p:pic>
                    <p:nvPicPr>
                      <p:cNvPr id="5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4326999"/>
                        <a:ext cx="302434" cy="266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993916"/>
              </p:ext>
            </p:extLst>
          </p:nvPr>
        </p:nvGraphicFramePr>
        <p:xfrm>
          <a:off x="8100392" y="4687039"/>
          <a:ext cx="781189" cy="323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2" imgW="520474" imgH="215806" progId="Equation.DSMT4">
                  <p:embed/>
                </p:oleObj>
              </mc:Choice>
              <mc:Fallback>
                <p:oleObj name="Equation" r:id="rId72" imgW="520474" imgH="215806" progId="Equation.DSMT4">
                  <p:embed/>
                  <p:pic>
                    <p:nvPicPr>
                      <p:cNvPr id="5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4687039"/>
                        <a:ext cx="781189" cy="323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875136"/>
              </p:ext>
            </p:extLst>
          </p:nvPr>
        </p:nvGraphicFramePr>
        <p:xfrm>
          <a:off x="7264320" y="4615031"/>
          <a:ext cx="836072" cy="54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685502" imgH="444307" progId="Equation.DSMT4">
                  <p:embed/>
                </p:oleObj>
              </mc:Choice>
              <mc:Fallback>
                <p:oleObj name="Equation" r:id="rId73" imgW="685502" imgH="444307" progId="Equation.DSMT4">
                  <p:embed/>
                  <p:pic>
                    <p:nvPicPr>
                      <p:cNvPr id="5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320" y="4615031"/>
                        <a:ext cx="836072" cy="542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604304"/>
              </p:ext>
            </p:extLst>
          </p:nvPr>
        </p:nvGraphicFramePr>
        <p:xfrm>
          <a:off x="6710833" y="4759047"/>
          <a:ext cx="1389559" cy="304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812447" imgH="177723" progId="Equation.DSMT4">
                  <p:embed/>
                </p:oleObj>
              </mc:Choice>
              <mc:Fallback>
                <p:oleObj name="Equation" r:id="rId75" imgW="812447" imgH="177723" progId="Equation.DSMT4">
                  <p:embed/>
                  <p:pic>
                    <p:nvPicPr>
                      <p:cNvPr id="5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833" y="4759047"/>
                        <a:ext cx="1389559" cy="3047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327086"/>
              </p:ext>
            </p:extLst>
          </p:nvPr>
        </p:nvGraphicFramePr>
        <p:xfrm>
          <a:off x="8172400" y="5119087"/>
          <a:ext cx="593190" cy="41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304536" imgH="215713" progId="Equation.DSMT4">
                  <p:embed/>
                </p:oleObj>
              </mc:Choice>
              <mc:Fallback>
                <p:oleObj name="Equation" r:id="rId77" imgW="304536" imgH="215713" progId="Equation.DSMT4">
                  <p:embed/>
                  <p:pic>
                    <p:nvPicPr>
                      <p:cNvPr id="5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00" y="5119087"/>
                        <a:ext cx="593190" cy="418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588471"/>
              </p:ext>
            </p:extLst>
          </p:nvPr>
        </p:nvGraphicFramePr>
        <p:xfrm>
          <a:off x="6366753" y="5191095"/>
          <a:ext cx="1877655" cy="394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8" imgW="1269449" imgH="266584" progId="Equation.DSMT4">
                  <p:embed/>
                </p:oleObj>
              </mc:Choice>
              <mc:Fallback>
                <p:oleObj name="Equation" r:id="rId78" imgW="1269449" imgH="266584" progId="Equation.DSMT4">
                  <p:embed/>
                  <p:pic>
                    <p:nvPicPr>
                      <p:cNvPr id="5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753" y="5191095"/>
                        <a:ext cx="1877655" cy="394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122880"/>
              </p:ext>
            </p:extLst>
          </p:nvPr>
        </p:nvGraphicFramePr>
        <p:xfrm>
          <a:off x="7424297" y="5201995"/>
          <a:ext cx="676095" cy="319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0" imgW="457002" imgH="215806" progId="Equation.DSMT4">
                  <p:embed/>
                </p:oleObj>
              </mc:Choice>
              <mc:Fallback>
                <p:oleObj name="Equation" r:id="rId80" imgW="457002" imgH="215806" progId="Equation.DSMT4">
                  <p:embed/>
                  <p:pic>
                    <p:nvPicPr>
                      <p:cNvPr id="5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297" y="5201995"/>
                        <a:ext cx="676095" cy="3199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716016" y="5585776"/>
            <a:ext cx="37576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Angle “B” is an OBTUSE angle, </a:t>
            </a:r>
          </a:p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So it must be in Quadrant #2!!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841746" y="3466157"/>
            <a:ext cx="2759075" cy="158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5379114" y="3512989"/>
            <a:ext cx="160813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183183" y="2945457"/>
            <a:ext cx="1292225" cy="520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358730"/>
              </p:ext>
            </p:extLst>
          </p:nvPr>
        </p:nvGraphicFramePr>
        <p:xfrm>
          <a:off x="6713408" y="3145482"/>
          <a:ext cx="78263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2" imgW="457002" imgH="215806" progId="Equation.DSMT4">
                  <p:embed/>
                </p:oleObj>
              </mc:Choice>
              <mc:Fallback>
                <p:oleObj name="Equation" r:id="rId82" imgW="457002" imgH="215806" progId="Equation.DSMT4">
                  <p:embed/>
                  <p:pic>
                    <p:nvPicPr>
                      <p:cNvPr id="6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408" y="3145482"/>
                        <a:ext cx="782638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>
          <a:xfrm flipH="1" flipV="1">
            <a:off x="4884608" y="2956570"/>
            <a:ext cx="1292225" cy="519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103329"/>
              </p:ext>
            </p:extLst>
          </p:nvPr>
        </p:nvGraphicFramePr>
        <p:xfrm>
          <a:off x="4989383" y="3140720"/>
          <a:ext cx="7842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4" imgW="457002" imgH="215806" progId="Equation.DSMT4">
                  <p:embed/>
                </p:oleObj>
              </mc:Choice>
              <mc:Fallback>
                <p:oleObj name="Equation" r:id="rId84" imgW="457002" imgH="215806" progId="Equation.DSMT4">
                  <p:embed/>
                  <p:pic>
                    <p:nvPicPr>
                      <p:cNvPr id="6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383" y="3140720"/>
                        <a:ext cx="78422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Arc 65"/>
          <p:cNvSpPr/>
          <p:nvPr/>
        </p:nvSpPr>
        <p:spPr>
          <a:xfrm>
            <a:off x="5630733" y="2961332"/>
            <a:ext cx="1079500" cy="1079500"/>
          </a:xfrm>
          <a:prstGeom prst="arc">
            <a:avLst>
              <a:gd name="adj1" fmla="val 12493672"/>
              <a:gd name="adj2" fmla="val 0"/>
            </a:avLst>
          </a:prstGeom>
          <a:ln w="19050">
            <a:solidFill>
              <a:srgbClr val="FF0000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6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356262"/>
              </p:ext>
            </p:extLst>
          </p:nvPr>
        </p:nvGraphicFramePr>
        <p:xfrm>
          <a:off x="4741907" y="4236027"/>
          <a:ext cx="2348880" cy="44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6" imgW="1143000" imgH="215900" progId="Equation.DSMT4">
                  <p:embed/>
                </p:oleObj>
              </mc:Choice>
              <mc:Fallback>
                <p:oleObj name="Equation" r:id="rId86" imgW="1143000" imgH="215900" progId="Equation.DSMT4">
                  <p:embed/>
                  <p:pic>
                    <p:nvPicPr>
                      <p:cNvPr id="6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907" y="4236027"/>
                        <a:ext cx="2348880" cy="441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353083"/>
              </p:ext>
            </p:extLst>
          </p:nvPr>
        </p:nvGraphicFramePr>
        <p:xfrm>
          <a:off x="5029939" y="4675807"/>
          <a:ext cx="1173823" cy="44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8" imgW="571252" imgH="215806" progId="Equation.DSMT4">
                  <p:embed/>
                </p:oleObj>
              </mc:Choice>
              <mc:Fallback>
                <p:oleObj name="Equation" r:id="rId88" imgW="571252" imgH="215806" progId="Equation.DSMT4">
                  <p:embed/>
                  <p:pic>
                    <p:nvPicPr>
                      <p:cNvPr id="6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939" y="4675807"/>
                        <a:ext cx="1173823" cy="441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069262"/>
              </p:ext>
            </p:extLst>
          </p:nvPr>
        </p:nvGraphicFramePr>
        <p:xfrm>
          <a:off x="5029939" y="5107855"/>
          <a:ext cx="912426" cy="44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0" imgW="444114" imgH="215713" progId="Equation.DSMT4">
                  <p:embed/>
                </p:oleObj>
              </mc:Choice>
              <mc:Fallback>
                <p:oleObj name="Equation" r:id="rId90" imgW="444114" imgH="215713" progId="Equation.DSMT4">
                  <p:embed/>
                  <p:pic>
                    <p:nvPicPr>
                      <p:cNvPr id="6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939" y="5107855"/>
                        <a:ext cx="912426" cy="441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92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917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35" grpId="0" animBg="1"/>
      <p:bldP spid="48" grpId="0"/>
      <p:bldP spid="59" grpId="0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Proof For the Sine Law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434381"/>
              </p:ext>
            </p:extLst>
          </p:nvPr>
        </p:nvGraphicFramePr>
        <p:xfrm>
          <a:off x="6101084" y="404664"/>
          <a:ext cx="361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1084" y="404664"/>
                        <a:ext cx="3619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988297"/>
              </p:ext>
            </p:extLst>
          </p:nvPr>
        </p:nvGraphicFramePr>
        <p:xfrm>
          <a:off x="4953322" y="2547789"/>
          <a:ext cx="361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10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322" y="2547789"/>
                        <a:ext cx="3619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059985"/>
              </p:ext>
            </p:extLst>
          </p:nvPr>
        </p:nvGraphicFramePr>
        <p:xfrm>
          <a:off x="8458522" y="2554139"/>
          <a:ext cx="3619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02" imgH="177569" progId="Equation.DSMT4">
                  <p:embed/>
                </p:oleObj>
              </mc:Choice>
              <mc:Fallback>
                <p:oleObj name="Equation" r:id="rId7" imgW="152202" imgH="177569" progId="Equation.DSMT4">
                  <p:embed/>
                  <p:pic>
                    <p:nvPicPr>
                      <p:cNvPr id="10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522" y="2554139"/>
                        <a:ext cx="3619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H="1">
            <a:off x="5296222" y="1761977"/>
            <a:ext cx="2000250" cy="0"/>
          </a:xfrm>
          <a:prstGeom prst="line">
            <a:avLst/>
          </a:prstGeom>
          <a:ln w="317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>
            <a:off x="5315272" y="761852"/>
            <a:ext cx="3143250" cy="2000250"/>
          </a:xfrm>
          <a:prstGeom prst="triangle">
            <a:avLst>
              <a:gd name="adj" fmla="val 3074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296347" y="2546202"/>
            <a:ext cx="228600" cy="228600"/>
            <a:chOff x="1911145" y="3069568"/>
            <a:chExt cx="228600" cy="228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911145" y="3071155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>
              <a:off x="2017507" y="3183868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938484"/>
              </p:ext>
            </p:extLst>
          </p:nvPr>
        </p:nvGraphicFramePr>
        <p:xfrm>
          <a:off x="6290096" y="2718991"/>
          <a:ext cx="500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835" imgH="139518" progId="Equation.DSMT4">
                  <p:embed/>
                </p:oleObj>
              </mc:Choice>
              <mc:Fallback>
                <p:oleObj name="Equation" r:id="rId9" imgW="126835" imgH="139518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096" y="2718991"/>
                        <a:ext cx="5000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672468"/>
              </p:ext>
            </p:extLst>
          </p:nvPr>
        </p:nvGraphicFramePr>
        <p:xfrm>
          <a:off x="7279009" y="1126977"/>
          <a:ext cx="4730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5" imgH="177415" progId="Equation.DSMT4">
                  <p:embed/>
                </p:oleObj>
              </mc:Choice>
              <mc:Fallback>
                <p:oleObj name="Equation" r:id="rId11" imgW="126725" imgH="177415" progId="Equation.DSMT4">
                  <p:embed/>
                  <p:pic>
                    <p:nvPicPr>
                      <p:cNvPr id="10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9009" y="1126977"/>
                        <a:ext cx="473075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329377"/>
              </p:ext>
            </p:extLst>
          </p:nvPr>
        </p:nvGraphicFramePr>
        <p:xfrm>
          <a:off x="5501009" y="1234927"/>
          <a:ext cx="4286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201" imgH="139579" progId="Equation.DSMT4">
                  <p:embed/>
                </p:oleObj>
              </mc:Choice>
              <mc:Fallback>
                <p:oleObj name="Equation" r:id="rId13" imgW="114201" imgH="139579" progId="Equation.DSMT4">
                  <p:embed/>
                  <p:pic>
                    <p:nvPicPr>
                      <p:cNvPr id="10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009" y="1234927"/>
                        <a:ext cx="428625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32895"/>
              </p:ext>
            </p:extLst>
          </p:nvPr>
        </p:nvGraphicFramePr>
        <p:xfrm>
          <a:off x="6255072" y="1614339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103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072" y="1614339"/>
                        <a:ext cx="3143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137712"/>
              </p:ext>
            </p:extLst>
          </p:nvPr>
        </p:nvGraphicFramePr>
        <p:xfrm>
          <a:off x="323528" y="943695"/>
          <a:ext cx="150812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09480" imgH="393480" progId="Equation.DSMT4">
                  <p:embed/>
                </p:oleObj>
              </mc:Choice>
              <mc:Fallback>
                <p:oleObj name="Equation" r:id="rId17" imgW="609480" imgH="393480" progId="Equation.DSMT4">
                  <p:embed/>
                  <p:pic>
                    <p:nvPicPr>
                      <p:cNvPr id="10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943695"/>
                        <a:ext cx="1508125" cy="97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495950"/>
              </p:ext>
            </p:extLst>
          </p:nvPr>
        </p:nvGraphicFramePr>
        <p:xfrm>
          <a:off x="2486224" y="908720"/>
          <a:ext cx="15097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09480" imgH="393480" progId="Equation.DSMT4">
                  <p:embed/>
                </p:oleObj>
              </mc:Choice>
              <mc:Fallback>
                <p:oleObj name="Equation" r:id="rId19" imgW="609480" imgH="393480" progId="Equation.DSMT4">
                  <p:embed/>
                  <p:pic>
                    <p:nvPicPr>
                      <p:cNvPr id="10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224" y="908720"/>
                        <a:ext cx="1509712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500297"/>
              </p:ext>
            </p:extLst>
          </p:nvPr>
        </p:nvGraphicFramePr>
        <p:xfrm>
          <a:off x="107504" y="2125167"/>
          <a:ext cx="19177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74360" imgH="177480" progId="Equation.DSMT4">
                  <p:embed/>
                </p:oleObj>
              </mc:Choice>
              <mc:Fallback>
                <p:oleObj name="Equation" r:id="rId21" imgW="774360" imgH="177480" progId="Equation.DSMT4">
                  <p:embed/>
                  <p:pic>
                    <p:nvPicPr>
                      <p:cNvPr id="1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125167"/>
                        <a:ext cx="191770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898594"/>
              </p:ext>
            </p:extLst>
          </p:nvPr>
        </p:nvGraphicFramePr>
        <p:xfrm>
          <a:off x="2267744" y="2126754"/>
          <a:ext cx="16637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72840" imgH="177480" progId="Equation.DSMT4">
                  <p:embed/>
                </p:oleObj>
              </mc:Choice>
              <mc:Fallback>
                <p:oleObj name="Equation" r:id="rId23" imgW="672840" imgH="177480" progId="Equation.DSMT4">
                  <p:embed/>
                  <p:pic>
                    <p:nvPicPr>
                      <p:cNvPr id="10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126754"/>
                        <a:ext cx="16637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527584"/>
              </p:ext>
            </p:extLst>
          </p:nvPr>
        </p:nvGraphicFramePr>
        <p:xfrm>
          <a:off x="885032" y="2870200"/>
          <a:ext cx="138271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58720" imgH="177480" progId="Equation.DSMT4">
                  <p:embed/>
                </p:oleObj>
              </mc:Choice>
              <mc:Fallback>
                <p:oleObj name="Equation" r:id="rId25" imgW="558720" imgH="177480" progId="Equation.DSMT4">
                  <p:embed/>
                  <p:pic>
                    <p:nvPicPr>
                      <p:cNvPr id="10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032" y="2870200"/>
                        <a:ext cx="1382712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218973"/>
              </p:ext>
            </p:extLst>
          </p:nvPr>
        </p:nvGraphicFramePr>
        <p:xfrm>
          <a:off x="2321322" y="2852936"/>
          <a:ext cx="10985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44240" imgH="177480" progId="Equation.DSMT4">
                  <p:embed/>
                </p:oleObj>
              </mc:Choice>
              <mc:Fallback>
                <p:oleObj name="Equation" r:id="rId27" imgW="444240" imgH="177480" progId="Equation.DSMT4">
                  <p:embed/>
                  <p:pic>
                    <p:nvPicPr>
                      <p:cNvPr id="104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322" y="2852936"/>
                        <a:ext cx="10985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505911"/>
              </p:ext>
            </p:extLst>
          </p:nvPr>
        </p:nvGraphicFramePr>
        <p:xfrm>
          <a:off x="827584" y="2780928"/>
          <a:ext cx="11271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57200" imgH="393480" progId="Equation.DSMT4">
                  <p:embed/>
                </p:oleObj>
              </mc:Choice>
              <mc:Fallback>
                <p:oleObj name="Equation" r:id="rId29" imgW="457200" imgH="393480" progId="Equation.DSMT4">
                  <p:embed/>
                  <p:pic>
                    <p:nvPicPr>
                      <p:cNvPr id="10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780928"/>
                        <a:ext cx="112712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867610"/>
              </p:ext>
            </p:extLst>
          </p:nvPr>
        </p:nvGraphicFramePr>
        <p:xfrm>
          <a:off x="2289572" y="2780928"/>
          <a:ext cx="11303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57200" imgH="393480" progId="Equation.DSMT4">
                  <p:embed/>
                </p:oleObj>
              </mc:Choice>
              <mc:Fallback>
                <p:oleObj name="Equation" r:id="rId31" imgW="457200" imgH="393480" progId="Equation.DSMT4">
                  <p:embed/>
                  <p:pic>
                    <p:nvPicPr>
                      <p:cNvPr id="10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572" y="2780928"/>
                        <a:ext cx="11303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05440"/>
              </p:ext>
            </p:extLst>
          </p:nvPr>
        </p:nvGraphicFramePr>
        <p:xfrm>
          <a:off x="1459285" y="4005064"/>
          <a:ext cx="12271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95000" imgH="393480" progId="Equation.DSMT4">
                  <p:embed/>
                </p:oleObj>
              </mc:Choice>
              <mc:Fallback>
                <p:oleObj name="Equation" r:id="rId33" imgW="495000" imgH="393480" progId="Equation.DSMT4">
                  <p:embed/>
                  <p:pic>
                    <p:nvPicPr>
                      <p:cNvPr id="10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285" y="4005064"/>
                        <a:ext cx="1227137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927437"/>
              </p:ext>
            </p:extLst>
          </p:nvPr>
        </p:nvGraphicFramePr>
        <p:xfrm>
          <a:off x="2750146" y="4005064"/>
          <a:ext cx="94138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80880" imgH="393480" progId="Equation.DSMT4">
                  <p:embed/>
                </p:oleObj>
              </mc:Choice>
              <mc:Fallback>
                <p:oleObj name="Equation" r:id="rId35" imgW="380880" imgH="393480" progId="Equation.DSMT4">
                  <p:embed/>
                  <p:pic>
                    <p:nvPicPr>
                      <p:cNvPr id="1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146" y="4005064"/>
                        <a:ext cx="941387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1243261" y="3861048"/>
            <a:ext cx="2536651" cy="115212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79512" y="5375176"/>
            <a:ext cx="37160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+mj-lt"/>
              </a:rPr>
              <a:t>If we use another altitude for </a:t>
            </a:r>
            <a:br>
              <a:rPr lang="en-CA" sz="2000" dirty="0">
                <a:solidFill>
                  <a:srgbClr val="FF0000"/>
                </a:solidFill>
                <a:latin typeface="+mj-lt"/>
              </a:rPr>
            </a:br>
            <a:r>
              <a:rPr lang="en-CA" sz="2000" dirty="0">
                <a:solidFill>
                  <a:srgbClr val="FF0000"/>
                </a:solidFill>
                <a:latin typeface="+mj-lt"/>
              </a:rPr>
              <a:t>angle A, we can solve for the</a:t>
            </a:r>
            <a:br>
              <a:rPr lang="en-CA" sz="2000" dirty="0">
                <a:solidFill>
                  <a:srgbClr val="FF0000"/>
                </a:solidFill>
                <a:latin typeface="+mj-lt"/>
              </a:rPr>
            </a:br>
            <a:r>
              <a:rPr lang="en-CA" sz="2000" dirty="0">
                <a:solidFill>
                  <a:srgbClr val="FF0000"/>
                </a:solidFill>
                <a:latin typeface="+mj-lt"/>
              </a:rPr>
              <a:t> other part of the sine law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5976650" y="1566863"/>
            <a:ext cx="2499487" cy="1168102"/>
          </a:xfrm>
          <a:prstGeom prst="line">
            <a:avLst/>
          </a:prstGeom>
          <a:ln w="317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13"/>
          <p:cNvGrpSpPr>
            <a:grpSpLocks/>
          </p:cNvGrpSpPr>
          <p:nvPr/>
        </p:nvGrpSpPr>
        <p:grpSpPr bwMode="auto">
          <a:xfrm rot="6973778">
            <a:off x="5820794" y="1587547"/>
            <a:ext cx="228600" cy="228600"/>
            <a:chOff x="1911145" y="3069568"/>
            <a:chExt cx="228600" cy="2286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911145" y="3071155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>
              <a:off x="2017507" y="3183868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67633"/>
              </p:ext>
            </p:extLst>
          </p:nvPr>
        </p:nvGraphicFramePr>
        <p:xfrm>
          <a:off x="6502126" y="1926903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26720" imgH="177480" progId="Equation.DSMT4">
                  <p:embed/>
                </p:oleObj>
              </mc:Choice>
              <mc:Fallback>
                <p:oleObj name="Equation" r:id="rId37" imgW="126720" imgH="177480" progId="Equation.DSMT4">
                  <p:embed/>
                  <p:pic>
                    <p:nvPicPr>
                      <p:cNvPr id="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126" y="1926903"/>
                        <a:ext cx="3143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138192"/>
              </p:ext>
            </p:extLst>
          </p:nvPr>
        </p:nvGraphicFramePr>
        <p:xfrm>
          <a:off x="5738959" y="3295055"/>
          <a:ext cx="1267223" cy="817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609480" imgH="393480" progId="Equation.DSMT4">
                  <p:embed/>
                </p:oleObj>
              </mc:Choice>
              <mc:Fallback>
                <p:oleObj name="Equation" r:id="rId39" imgW="609480" imgH="393480" progId="Equation.DSMT4">
                  <p:embed/>
                  <p:pic>
                    <p:nvPicPr>
                      <p:cNvPr id="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959" y="3295055"/>
                        <a:ext cx="1267223" cy="8176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443236"/>
              </p:ext>
            </p:extLst>
          </p:nvPr>
        </p:nvGraphicFramePr>
        <p:xfrm>
          <a:off x="7296670" y="3295055"/>
          <a:ext cx="1268556" cy="81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609480" imgH="393480" progId="Equation.DSMT4">
                  <p:embed/>
                </p:oleObj>
              </mc:Choice>
              <mc:Fallback>
                <p:oleObj name="Equation" r:id="rId41" imgW="609480" imgH="393480" progId="Equation.DSMT4">
                  <p:embed/>
                  <p:pic>
                    <p:nvPicPr>
                      <p:cNvPr id="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670" y="3295055"/>
                        <a:ext cx="1268556" cy="816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15701"/>
              </p:ext>
            </p:extLst>
          </p:nvPr>
        </p:nvGraphicFramePr>
        <p:xfrm>
          <a:off x="5306911" y="4258736"/>
          <a:ext cx="1611374" cy="36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74360" imgH="177480" progId="Equation.DSMT4">
                  <p:embed/>
                </p:oleObj>
              </mc:Choice>
              <mc:Fallback>
                <p:oleObj name="Equation" r:id="rId43" imgW="774360" imgH="177480" progId="Equation.DSMT4">
                  <p:embed/>
                  <p:pic>
                    <p:nvPicPr>
                      <p:cNvPr id="5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6911" y="4258736"/>
                        <a:ext cx="1611374" cy="369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575475"/>
              </p:ext>
            </p:extLst>
          </p:nvPr>
        </p:nvGraphicFramePr>
        <p:xfrm>
          <a:off x="7094363" y="4231159"/>
          <a:ext cx="14239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685800" imgH="177480" progId="Equation.DSMT4">
                  <p:embed/>
                </p:oleObj>
              </mc:Choice>
              <mc:Fallback>
                <p:oleObj name="Equation" r:id="rId45" imgW="685800" imgH="177480" progId="Equation.DSMT4">
                  <p:embed/>
                  <p:pic>
                    <p:nvPicPr>
                      <p:cNvPr id="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363" y="4231159"/>
                        <a:ext cx="1423987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730714"/>
              </p:ext>
            </p:extLst>
          </p:nvPr>
        </p:nvGraphicFramePr>
        <p:xfrm>
          <a:off x="5839494" y="4896495"/>
          <a:ext cx="1161843" cy="36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558720" imgH="177480" progId="Equation.DSMT4">
                  <p:embed/>
                </p:oleObj>
              </mc:Choice>
              <mc:Fallback>
                <p:oleObj name="Equation" r:id="rId47" imgW="558720" imgH="177480" progId="Equation.DSMT4">
                  <p:embed/>
                  <p:pic>
                    <p:nvPicPr>
                      <p:cNvPr id="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9494" y="4896495"/>
                        <a:ext cx="1161843" cy="369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684215"/>
              </p:ext>
            </p:extLst>
          </p:nvPr>
        </p:nvGraphicFramePr>
        <p:xfrm>
          <a:off x="7275784" y="4879231"/>
          <a:ext cx="923072" cy="36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444240" imgH="177480" progId="Equation.DSMT4">
                  <p:embed/>
                </p:oleObj>
              </mc:Choice>
              <mc:Fallback>
                <p:oleObj name="Equation" r:id="rId49" imgW="444240" imgH="177480" progId="Equation.DSMT4">
                  <p:embed/>
                  <p:pic>
                    <p:nvPicPr>
                      <p:cNvPr id="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784" y="4879231"/>
                        <a:ext cx="923072" cy="36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430278"/>
              </p:ext>
            </p:extLst>
          </p:nvPr>
        </p:nvGraphicFramePr>
        <p:xfrm>
          <a:off x="5782046" y="4807223"/>
          <a:ext cx="947082" cy="81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457200" imgH="393480" progId="Equation.DSMT4">
                  <p:embed/>
                </p:oleObj>
              </mc:Choice>
              <mc:Fallback>
                <p:oleObj name="Equation" r:id="rId51" imgW="457200" imgH="393480" progId="Equation.DSMT4">
                  <p:embed/>
                  <p:pic>
                    <p:nvPicPr>
                      <p:cNvPr id="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2046" y="4807223"/>
                        <a:ext cx="947082" cy="816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55574"/>
              </p:ext>
            </p:extLst>
          </p:nvPr>
        </p:nvGraphicFramePr>
        <p:xfrm>
          <a:off x="7222206" y="4807223"/>
          <a:ext cx="949750" cy="81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457200" imgH="393480" progId="Equation.DSMT4">
                  <p:embed/>
                </p:oleObj>
              </mc:Choice>
              <mc:Fallback>
                <p:oleObj name="Equation" r:id="rId53" imgW="457200" imgH="393480" progId="Equation.DSMT4">
                  <p:embed/>
                  <p:pic>
                    <p:nvPicPr>
                      <p:cNvPr id="5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2206" y="4807223"/>
                        <a:ext cx="949750" cy="816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646464"/>
              </p:ext>
            </p:extLst>
          </p:nvPr>
        </p:nvGraphicFramePr>
        <p:xfrm>
          <a:off x="5998070" y="5707881"/>
          <a:ext cx="1045235" cy="82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495000" imgH="393480" progId="Equation.DSMT4">
                  <p:embed/>
                </p:oleObj>
              </mc:Choice>
              <mc:Fallback>
                <p:oleObj name="Equation" r:id="rId55" imgW="4950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8070" y="5707881"/>
                        <a:ext cx="1045235" cy="827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119431"/>
              </p:ext>
            </p:extLst>
          </p:nvPr>
        </p:nvGraphicFramePr>
        <p:xfrm>
          <a:off x="7078190" y="5707237"/>
          <a:ext cx="774799" cy="82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368280" imgH="393480" progId="Equation.DSMT4">
                  <p:embed/>
                </p:oleObj>
              </mc:Choice>
              <mc:Fallback>
                <p:oleObj name="Equation" r:id="rId57" imgW="36828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190" y="5707237"/>
                        <a:ext cx="774799" cy="827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592236"/>
              </p:ext>
            </p:extLst>
          </p:nvPr>
        </p:nvGraphicFramePr>
        <p:xfrm>
          <a:off x="307157" y="4005064"/>
          <a:ext cx="12239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495000" imgH="393480" progId="Equation.DSMT4">
                  <p:embed/>
                </p:oleObj>
              </mc:Choice>
              <mc:Fallback>
                <p:oleObj name="Equation" r:id="rId59" imgW="495000" imgH="393480" progId="Equation.DSMT4">
                  <p:embed/>
                  <p:pic>
                    <p:nvPicPr>
                      <p:cNvPr id="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57" y="4005064"/>
                        <a:ext cx="1223963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243136" y="3861048"/>
            <a:ext cx="3536776" cy="115212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61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2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56" y="116632"/>
            <a:ext cx="7720012" cy="725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000" dirty="0">
                <a:solidFill>
                  <a:schemeClr val="tx2">
                    <a:satMod val="130000"/>
                  </a:schemeClr>
                </a:solidFill>
              </a:rPr>
              <a:t>I) Sine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2590" y="928688"/>
            <a:ext cx="7497762" cy="500062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CA" sz="2500" dirty="0"/>
              <a:t>The Sine Law is for solving triangles that are not R.T.</a:t>
            </a:r>
          </a:p>
        </p:txBody>
      </p:sp>
      <p:sp>
        <p:nvSpPr>
          <p:cNvPr id="4" name="Isosceles Triangle 3"/>
          <p:cNvSpPr/>
          <p:nvPr/>
        </p:nvSpPr>
        <p:spPr>
          <a:xfrm rot="20545729" flipV="1">
            <a:off x="942777" y="2096690"/>
            <a:ext cx="2857500" cy="1214438"/>
          </a:xfrm>
          <a:prstGeom prst="triangle">
            <a:avLst>
              <a:gd name="adj" fmla="val 75905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955103"/>
              </p:ext>
            </p:extLst>
          </p:nvPr>
        </p:nvGraphicFramePr>
        <p:xfrm>
          <a:off x="539552" y="2336403"/>
          <a:ext cx="3095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336403"/>
                        <a:ext cx="309562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500400"/>
              </p:ext>
            </p:extLst>
          </p:nvPr>
        </p:nvGraphicFramePr>
        <p:xfrm>
          <a:off x="3558977" y="1428353"/>
          <a:ext cx="3095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8977" y="1428353"/>
                        <a:ext cx="309562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47507"/>
              </p:ext>
            </p:extLst>
          </p:nvPr>
        </p:nvGraphicFramePr>
        <p:xfrm>
          <a:off x="3117652" y="3066653"/>
          <a:ext cx="3365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814" imgH="177492" progId="Equation.DSMT4">
                  <p:embed/>
                </p:oleObj>
              </mc:Choice>
              <mc:Fallback>
                <p:oleObj name="Equation" r:id="rId7" imgW="164814" imgH="177492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652" y="3066653"/>
                        <a:ext cx="3365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55545"/>
              </p:ext>
            </p:extLst>
          </p:nvPr>
        </p:nvGraphicFramePr>
        <p:xfrm>
          <a:off x="3416102" y="2287190"/>
          <a:ext cx="284162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700" imgH="139700" progId="Equation.DSMT4">
                  <p:embed/>
                </p:oleObj>
              </mc:Choice>
              <mc:Fallback>
                <p:oleObj name="Equation" r:id="rId9" imgW="139700" imgH="139700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102" y="2287190"/>
                        <a:ext cx="284162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827634"/>
              </p:ext>
            </p:extLst>
          </p:nvPr>
        </p:nvGraphicFramePr>
        <p:xfrm>
          <a:off x="2071489" y="1785540"/>
          <a:ext cx="2571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835" imgH="139518" progId="Equation.DSMT4">
                  <p:embed/>
                </p:oleObj>
              </mc:Choice>
              <mc:Fallback>
                <p:oleObj name="Equation" r:id="rId11" imgW="126835" imgH="139518" progId="Equation.DSMT4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489" y="1785540"/>
                        <a:ext cx="257175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049952"/>
              </p:ext>
            </p:extLst>
          </p:nvPr>
        </p:nvGraphicFramePr>
        <p:xfrm>
          <a:off x="1773039" y="2755503"/>
          <a:ext cx="2571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890" imgH="190335" progId="Equation.DSMT4">
                  <p:embed/>
                </p:oleObj>
              </mc:Choice>
              <mc:Fallback>
                <p:oleObj name="Equation" r:id="rId13" imgW="126890" imgH="190335" progId="Equation.DSMT4">
                  <p:embed/>
                  <p:pic>
                    <p:nvPicPr>
                      <p:cNvPr id="1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039" y="2755503"/>
                        <a:ext cx="2571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49514" y="2209403"/>
            <a:ext cx="433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Gill Sans MT" pitchFamily="34" charset="0"/>
              </a:rPr>
              <a:t>Name each side with the opposite angle</a:t>
            </a: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190058"/>
              </p:ext>
            </p:extLst>
          </p:nvPr>
        </p:nvGraphicFramePr>
        <p:xfrm>
          <a:off x="1068189" y="3566715"/>
          <a:ext cx="10826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33169" imgH="431613" progId="Equation.DSMT4">
                  <p:embed/>
                </p:oleObj>
              </mc:Choice>
              <mc:Fallback>
                <p:oleObj name="Equation" r:id="rId15" imgW="533169" imgH="431613" progId="Equation.DSMT4">
                  <p:embed/>
                  <p:pic>
                    <p:nvPicPr>
                      <p:cNvPr id="10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189" y="3566715"/>
                        <a:ext cx="1082675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142201"/>
              </p:ext>
            </p:extLst>
          </p:nvPr>
        </p:nvGraphicFramePr>
        <p:xfrm>
          <a:off x="1341239" y="4142978"/>
          <a:ext cx="28416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700" imgH="139700" progId="Equation.DSMT4">
                  <p:embed/>
                </p:oleObj>
              </mc:Choice>
              <mc:Fallback>
                <p:oleObj name="Equation" r:id="rId17" imgW="139700" imgH="139700" progId="Equation.DSMT4">
                  <p:embed/>
                  <p:pic>
                    <p:nvPicPr>
                      <p:cNvPr id="10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239" y="4142978"/>
                        <a:ext cx="284163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31484"/>
              </p:ext>
            </p:extLst>
          </p:nvPr>
        </p:nvGraphicFramePr>
        <p:xfrm>
          <a:off x="2276277" y="3581003"/>
          <a:ext cx="108267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33169" imgH="431613" progId="Equation.DSMT4">
                  <p:embed/>
                </p:oleObj>
              </mc:Choice>
              <mc:Fallback>
                <p:oleObj name="Equation" r:id="rId19" imgW="533169" imgH="431613" progId="Equation.DSMT4">
                  <p:embed/>
                  <p:pic>
                    <p:nvPicPr>
                      <p:cNvPr id="10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277" y="3581003"/>
                        <a:ext cx="1082675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740244"/>
              </p:ext>
            </p:extLst>
          </p:nvPr>
        </p:nvGraphicFramePr>
        <p:xfrm>
          <a:off x="2514402" y="4106465"/>
          <a:ext cx="258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890" imgH="190335" progId="Equation.DSMT4">
                  <p:embed/>
                </p:oleObj>
              </mc:Choice>
              <mc:Fallback>
                <p:oleObj name="Equation" r:id="rId21" imgW="126890" imgH="190335" progId="Equation.DSMT4">
                  <p:embed/>
                  <p:pic>
                    <p:nvPicPr>
                      <p:cNvPr id="10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402" y="4106465"/>
                        <a:ext cx="2587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727357"/>
              </p:ext>
            </p:extLst>
          </p:nvPr>
        </p:nvGraphicFramePr>
        <p:xfrm>
          <a:off x="3457377" y="3595290"/>
          <a:ext cx="82391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06224" imgH="431613" progId="Equation.DSMT4">
                  <p:embed/>
                </p:oleObj>
              </mc:Choice>
              <mc:Fallback>
                <p:oleObj name="Equation" r:id="rId23" imgW="406224" imgH="431613" progId="Equation.DSMT4">
                  <p:embed/>
                  <p:pic>
                    <p:nvPicPr>
                      <p:cNvPr id="10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377" y="3595290"/>
                        <a:ext cx="823912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719717"/>
              </p:ext>
            </p:extLst>
          </p:nvPr>
        </p:nvGraphicFramePr>
        <p:xfrm>
          <a:off x="3690739" y="4171553"/>
          <a:ext cx="25876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835" imgH="139518" progId="Equation.DSMT4">
                  <p:embed/>
                </p:oleObj>
              </mc:Choice>
              <mc:Fallback>
                <p:oleObj name="Equation" r:id="rId25" imgW="126835" imgH="139518" progId="Equation.DSMT4">
                  <p:embed/>
                  <p:pic>
                    <p:nvPicPr>
                      <p:cNvPr id="10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739" y="4171553"/>
                        <a:ext cx="258763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726877" y="3465115"/>
            <a:ext cx="3689350" cy="1116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68994" y="4804122"/>
            <a:ext cx="74993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CA" sz="2200" dirty="0">
                <a:latin typeface="+mj-lt"/>
              </a:rPr>
              <a:t>The Sine Law can only be used when you are given one of the angles </a:t>
            </a:r>
            <a:r>
              <a:rPr lang="en-CA" sz="2200" u="sng" dirty="0">
                <a:latin typeface="+mj-lt"/>
              </a:rPr>
              <a:t>with its </a:t>
            </a:r>
            <a:r>
              <a:rPr lang="en-CA" sz="2200" dirty="0">
                <a:latin typeface="+mj-lt"/>
              </a:rPr>
              <a:t>opposite side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27402" y="3771503"/>
            <a:ext cx="342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Gill Sans MT" pitchFamily="34" charset="0"/>
              </a:rPr>
              <a:t>There are 3 separate equations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27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5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09249E-7 L 0.11285 -0.0002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2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185E-6 L 0.12621 -0.0023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1" grpId="0"/>
      <p:bldP spid="18" grpId="0" animBg="1"/>
      <p:bldP spid="19" grpId="0" build="p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2" name="Rectangle 2"/>
              <p:cNvSpPr>
                <a:spLocks noGrp="1" noChangeArrowheads="1"/>
              </p:cNvSpPr>
              <p:nvPr>
                <p:ph type="title" idx="4294967295"/>
              </p:nvPr>
            </p:nvSpPr>
            <p:spPr>
              <a:xfrm>
                <a:off x="107504" y="42863"/>
                <a:ext cx="8748464" cy="1082675"/>
              </a:xfrm>
            </p:spPr>
            <p:txBody>
              <a:bodyPr>
                <a:normAutofit/>
              </a:bodyPr>
              <a:lstStyle/>
              <a:p>
                <a:pPr algn="l">
                  <a:tabLst>
                    <a:tab pos="850900" algn="l"/>
                  </a:tabLst>
                </a:pPr>
                <a:r>
                  <a:rPr lang="en-US" sz="2800" b="1" dirty="0"/>
                  <a:t>Ex:</a:t>
                </a:r>
                <a:r>
                  <a:rPr lang="en-US" sz="2800" dirty="0"/>
                  <a:t> A triangle ABC has side </a:t>
                </a:r>
                <a:r>
                  <a:rPr lang="en-US" sz="2800" i="1" dirty="0"/>
                  <a:t>a</a:t>
                </a:r>
                <a:r>
                  <a:rPr lang="en-US" sz="2800" dirty="0"/>
                  <a:t> = 12 cm, “</a:t>
                </a:r>
                <a:r>
                  <a:rPr lang="en-US" sz="2800" i="0" dirty="0">
                    <a:latin typeface="+mj-lt"/>
                  </a:rPr>
                  <a:t>angle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A” is 60°, and “angle C” is 45°. Solve for side </a:t>
                </a:r>
                <a:r>
                  <a:rPr lang="en-US" sz="2800" i="1" dirty="0"/>
                  <a:t>c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4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107504" y="42863"/>
                <a:ext cx="8748464" cy="1082675"/>
              </a:xfrm>
              <a:blipFill>
                <a:blip r:embed="rId3"/>
                <a:stretch>
                  <a:fillRect l="-1463" r="-2230" b="-157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Isosceles Triangle 1"/>
          <p:cNvSpPr/>
          <p:nvPr/>
        </p:nvSpPr>
        <p:spPr>
          <a:xfrm>
            <a:off x="5972175" y="1381125"/>
            <a:ext cx="2457450" cy="1466850"/>
          </a:xfrm>
          <a:prstGeom prst="triangle">
            <a:avLst>
              <a:gd name="adj" fmla="val 3803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915150" y="1381125"/>
            <a:ext cx="1588" cy="146685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915150" y="2714625"/>
            <a:ext cx="136525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Object 355"/>
          <p:cNvGraphicFramePr>
            <a:graphicFrameLocks noChangeAspect="1"/>
          </p:cNvGraphicFramePr>
          <p:nvPr/>
        </p:nvGraphicFramePr>
        <p:xfrm>
          <a:off x="5756275" y="2752725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15640" progId="Equation.DSMT4">
                  <p:embed/>
                </p:oleObj>
              </mc:Choice>
              <mc:Fallback>
                <p:oleObj name="Equation" r:id="rId4" imgW="190440" imgH="215640" progId="Equation.DSMT4">
                  <p:embed/>
                  <p:pic>
                    <p:nvPicPr>
                      <p:cNvPr id="6" name="Object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2752725"/>
                        <a:ext cx="1905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56"/>
          <p:cNvGraphicFramePr>
            <a:graphicFrameLocks noChangeAspect="1"/>
          </p:cNvGraphicFramePr>
          <p:nvPr/>
        </p:nvGraphicFramePr>
        <p:xfrm>
          <a:off x="6823075" y="1127125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15640" progId="Equation.DSMT4">
                  <p:embed/>
                </p:oleObj>
              </mc:Choice>
              <mc:Fallback>
                <p:oleObj name="Equation" r:id="rId6" imgW="190440" imgH="215640" progId="Equation.DSMT4">
                  <p:embed/>
                  <p:pic>
                    <p:nvPicPr>
                      <p:cNvPr id="7" name="Object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075" y="1127125"/>
                        <a:ext cx="1905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57"/>
          <p:cNvGraphicFramePr>
            <a:graphicFrameLocks noChangeAspect="1"/>
          </p:cNvGraphicFramePr>
          <p:nvPr/>
        </p:nvGraphicFramePr>
        <p:xfrm>
          <a:off x="8464550" y="2736850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28600" progId="Equation.DSMT4">
                  <p:embed/>
                </p:oleObj>
              </mc:Choice>
              <mc:Fallback>
                <p:oleObj name="Equation" r:id="rId8" imgW="203040" imgH="228600" progId="Equation.DSMT4">
                  <p:embed/>
                  <p:pic>
                    <p:nvPicPr>
                      <p:cNvPr id="8" name="Object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4550" y="2736850"/>
                        <a:ext cx="203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58"/>
          <p:cNvGraphicFramePr>
            <a:graphicFrameLocks noChangeAspect="1"/>
          </p:cNvGraphicFramePr>
          <p:nvPr/>
        </p:nvGraphicFramePr>
        <p:xfrm>
          <a:off x="7586663" y="1787525"/>
          <a:ext cx="558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279360" progId="Equation.DSMT4">
                  <p:embed/>
                </p:oleObj>
              </mc:Choice>
              <mc:Fallback>
                <p:oleObj name="Equation" r:id="rId10" imgW="558720" imgH="279360" progId="Equation.DSMT4">
                  <p:embed/>
                  <p:pic>
                    <p:nvPicPr>
                      <p:cNvPr id="9" name="Object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663" y="1787525"/>
                        <a:ext cx="558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59"/>
          <p:cNvGraphicFramePr>
            <a:graphicFrameLocks noChangeAspect="1"/>
          </p:cNvGraphicFramePr>
          <p:nvPr/>
        </p:nvGraphicFramePr>
        <p:xfrm>
          <a:off x="6261100" y="1917700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177480" progId="Equation.DSMT4">
                  <p:embed/>
                </p:oleObj>
              </mc:Choice>
              <mc:Fallback>
                <p:oleObj name="Equation" r:id="rId12" imgW="152280" imgH="177480" progId="Equation.DSMT4">
                  <p:embed/>
                  <p:pic>
                    <p:nvPicPr>
                      <p:cNvPr id="10" name="Object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1917700"/>
                        <a:ext cx="1524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60"/>
          <p:cNvGraphicFramePr>
            <a:graphicFrameLocks noChangeAspect="1"/>
          </p:cNvGraphicFramePr>
          <p:nvPr/>
        </p:nvGraphicFramePr>
        <p:xfrm>
          <a:off x="6967538" y="2079625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11" name="Object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7538" y="2079625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684341"/>
              </p:ext>
            </p:extLst>
          </p:nvPr>
        </p:nvGraphicFramePr>
        <p:xfrm>
          <a:off x="657225" y="1832376"/>
          <a:ext cx="1337815" cy="701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74640" imgH="825480" progId="Equation.DSMT4">
                  <p:embed/>
                </p:oleObj>
              </mc:Choice>
              <mc:Fallback>
                <p:oleObj name="Equation" r:id="rId16" imgW="1574640" imgH="825480" progId="Equation.DSMT4">
                  <p:embed/>
                  <p:pic>
                    <p:nvPicPr>
                      <p:cNvPr id="12" name="Object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832376"/>
                        <a:ext cx="1337815" cy="701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c 13"/>
          <p:cNvSpPr/>
          <p:nvPr/>
        </p:nvSpPr>
        <p:spPr>
          <a:xfrm flipH="1">
            <a:off x="7923213" y="2543175"/>
            <a:ext cx="344487" cy="533400"/>
          </a:xfrm>
          <a:prstGeom prst="arc">
            <a:avLst>
              <a:gd name="adj1" fmla="val 16200000"/>
              <a:gd name="adj2" fmla="val 590899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5" name="Object 362"/>
          <p:cNvGraphicFramePr>
            <a:graphicFrameLocks noChangeAspect="1"/>
          </p:cNvGraphicFramePr>
          <p:nvPr/>
        </p:nvGraphicFramePr>
        <p:xfrm>
          <a:off x="7602538" y="2508250"/>
          <a:ext cx="355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55320" imgH="228600" progId="Equation.DSMT4">
                  <p:embed/>
                </p:oleObj>
              </mc:Choice>
              <mc:Fallback>
                <p:oleObj name="Equation" r:id="rId18" imgW="355320" imgH="228600" progId="Equation.DSMT4">
                  <p:embed/>
                  <p:pic>
                    <p:nvPicPr>
                      <p:cNvPr id="15" name="Object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2508250"/>
                        <a:ext cx="355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rc 15"/>
          <p:cNvSpPr/>
          <p:nvPr/>
        </p:nvSpPr>
        <p:spPr>
          <a:xfrm>
            <a:off x="5981700" y="2619375"/>
            <a:ext cx="304800" cy="457200"/>
          </a:xfrm>
          <a:prstGeom prst="arc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7" name="Object 363"/>
          <p:cNvGraphicFramePr>
            <a:graphicFrameLocks noChangeAspect="1"/>
          </p:cNvGraphicFramePr>
          <p:nvPr/>
        </p:nvGraphicFramePr>
        <p:xfrm>
          <a:off x="6276975" y="2533650"/>
          <a:ext cx="355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5320" imgH="228600" progId="Equation.DSMT4">
                  <p:embed/>
                </p:oleObj>
              </mc:Choice>
              <mc:Fallback>
                <p:oleObj name="Equation" r:id="rId20" imgW="355320" imgH="228600" progId="Equation.DSMT4">
                  <p:embed/>
                  <p:pic>
                    <p:nvPicPr>
                      <p:cNvPr id="17" name="Object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975" y="2533650"/>
                        <a:ext cx="355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602087"/>
              </p:ext>
            </p:extLst>
          </p:nvPr>
        </p:nvGraphicFramePr>
        <p:xfrm>
          <a:off x="127511" y="2611514"/>
          <a:ext cx="1683058" cy="269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81080" imgH="317160" progId="Equation.DSMT4">
                  <p:embed/>
                </p:oleObj>
              </mc:Choice>
              <mc:Fallback>
                <p:oleObj name="Equation" r:id="rId22" imgW="1981080" imgH="317160" progId="Equation.DSMT4">
                  <p:embed/>
                  <p:pic>
                    <p:nvPicPr>
                      <p:cNvPr id="18" name="Object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11" y="2611514"/>
                        <a:ext cx="1683058" cy="2697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438809"/>
              </p:ext>
            </p:extLst>
          </p:nvPr>
        </p:nvGraphicFramePr>
        <p:xfrm>
          <a:off x="364865" y="2984953"/>
          <a:ext cx="1445704" cy="269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01720" imgH="317160" progId="Equation.DSMT4">
                  <p:embed/>
                </p:oleObj>
              </mc:Choice>
              <mc:Fallback>
                <p:oleObj name="Equation" r:id="rId24" imgW="1701720" imgH="317160" progId="Equation.DSMT4">
                  <p:embed/>
                  <p:pic>
                    <p:nvPicPr>
                      <p:cNvPr id="19" name="Object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65" y="2984953"/>
                        <a:ext cx="1445704" cy="2697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574239"/>
              </p:ext>
            </p:extLst>
          </p:nvPr>
        </p:nvGraphicFramePr>
        <p:xfrm>
          <a:off x="642199" y="3578169"/>
          <a:ext cx="2028301" cy="71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387520" imgH="838080" progId="Equation.DSMT4">
                  <p:embed/>
                </p:oleObj>
              </mc:Choice>
              <mc:Fallback>
                <p:oleObj name="Equation" r:id="rId26" imgW="2387520" imgH="838080" progId="Equation.DSMT4">
                  <p:embed/>
                  <p:pic>
                    <p:nvPicPr>
                      <p:cNvPr id="20" name="Object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99" y="3578169"/>
                        <a:ext cx="2028301" cy="712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455991"/>
              </p:ext>
            </p:extLst>
          </p:nvPr>
        </p:nvGraphicFramePr>
        <p:xfrm>
          <a:off x="256837" y="4316364"/>
          <a:ext cx="2362755" cy="269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781000" imgH="317160" progId="Equation.DSMT4">
                  <p:embed/>
                </p:oleObj>
              </mc:Choice>
              <mc:Fallback>
                <p:oleObj name="Equation" r:id="rId28" imgW="2781000" imgH="317160" progId="Equation.DSMT4">
                  <p:embed/>
                  <p:pic>
                    <p:nvPicPr>
                      <p:cNvPr id="21" name="Object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37" y="4316364"/>
                        <a:ext cx="2362755" cy="2697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416204"/>
              </p:ext>
            </p:extLst>
          </p:nvPr>
        </p:nvGraphicFramePr>
        <p:xfrm>
          <a:off x="1173849" y="4797152"/>
          <a:ext cx="1478070" cy="71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739880" imgH="838080" progId="Equation.DSMT4">
                  <p:embed/>
                </p:oleObj>
              </mc:Choice>
              <mc:Fallback>
                <p:oleObj name="Equation" r:id="rId30" imgW="1739880" imgH="838080" progId="Equation.DSMT4">
                  <p:embed/>
                  <p:pic>
                    <p:nvPicPr>
                      <p:cNvPr id="23" name="Object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849" y="4797152"/>
                        <a:ext cx="1478070" cy="712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58604"/>
              </p:ext>
            </p:extLst>
          </p:nvPr>
        </p:nvGraphicFramePr>
        <p:xfrm>
          <a:off x="1192430" y="5731433"/>
          <a:ext cx="1553592" cy="334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828800" imgH="393480" progId="Equation.DSMT4">
                  <p:embed/>
                </p:oleObj>
              </mc:Choice>
              <mc:Fallback>
                <p:oleObj name="Equation" r:id="rId32" imgW="1828800" imgH="393480" progId="Equation.DSMT4">
                  <p:embed/>
                  <p:pic>
                    <p:nvPicPr>
                      <p:cNvPr id="24" name="Object 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430" y="5731433"/>
                        <a:ext cx="1553592" cy="3344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45D311C-2BE1-48D7-A319-227A8DCD1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56" y="1114043"/>
            <a:ext cx="2455863" cy="71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1</a:t>
            </a:r>
            <a:r>
              <a:rPr lang="en-CA" sz="2000" baseline="30000" dirty="0">
                <a:solidFill>
                  <a:srgbClr val="FF0000"/>
                </a:solidFill>
                <a:latin typeface="Gill Sans MT" pitchFamily="34" charset="0"/>
              </a:rPr>
              <a:t>st</a:t>
            </a:r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 method: Build two right triangles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0D5D22-E298-4911-8328-0CD7DB6A6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545" y="1156462"/>
            <a:ext cx="2455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2</a:t>
            </a:r>
            <a:r>
              <a:rPr lang="en-CA" sz="2000" baseline="30000" dirty="0">
                <a:solidFill>
                  <a:srgbClr val="FF0000"/>
                </a:solidFill>
                <a:latin typeface="Gill Sans MT" pitchFamily="34" charset="0"/>
              </a:rPr>
              <a:t>nd</a:t>
            </a:r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  method: </a:t>
            </a:r>
            <a:br>
              <a:rPr lang="en-CA" sz="2000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Use Sine Law</a:t>
            </a:r>
          </a:p>
        </p:txBody>
      </p:sp>
      <p:graphicFrame>
        <p:nvGraphicFramePr>
          <p:cNvPr id="27" name="Object 361">
            <a:extLst>
              <a:ext uri="{FF2B5EF4-FFF2-40B4-BE49-F238E27FC236}">
                <a16:creationId xmlns:a16="http://schemas.microsoft.com/office/drawing/2014/main" id="{9C0F8BFE-2A1E-46A7-B4C6-1817B2A399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460764"/>
              </p:ext>
            </p:extLst>
          </p:nvPr>
        </p:nvGraphicFramePr>
        <p:xfrm>
          <a:off x="3385948" y="1952625"/>
          <a:ext cx="1003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180800" imgH="838080" progId="Equation.DSMT4">
                  <p:embed/>
                </p:oleObj>
              </mc:Choice>
              <mc:Fallback>
                <p:oleObj name="Equation" r:id="rId34" imgW="1180800" imgH="838080" progId="Equation.DSMT4">
                  <p:embed/>
                  <p:pic>
                    <p:nvPicPr>
                      <p:cNvPr id="27" name="Object 361">
                        <a:extLst>
                          <a:ext uri="{FF2B5EF4-FFF2-40B4-BE49-F238E27FC236}">
                            <a16:creationId xmlns:a16="http://schemas.microsoft.com/office/drawing/2014/main" id="{9C0F8BFE-2A1E-46A7-B4C6-1817B2A399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948" y="1952625"/>
                        <a:ext cx="1003300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61">
            <a:extLst>
              <a:ext uri="{FF2B5EF4-FFF2-40B4-BE49-F238E27FC236}">
                <a16:creationId xmlns:a16="http://schemas.microsoft.com/office/drawing/2014/main" id="{782309BF-805C-40A9-9937-B820B04C2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515960"/>
              </p:ext>
            </p:extLst>
          </p:nvPr>
        </p:nvGraphicFramePr>
        <p:xfrm>
          <a:off x="4462929" y="1958181"/>
          <a:ext cx="76517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901440" imgH="825480" progId="Equation.DSMT4">
                  <p:embed/>
                </p:oleObj>
              </mc:Choice>
              <mc:Fallback>
                <p:oleObj name="Equation" r:id="rId36" imgW="901440" imgH="825480" progId="Equation.DSMT4">
                  <p:embed/>
                  <p:pic>
                    <p:nvPicPr>
                      <p:cNvPr id="28" name="Object 361">
                        <a:extLst>
                          <a:ext uri="{FF2B5EF4-FFF2-40B4-BE49-F238E27FC236}">
                            <a16:creationId xmlns:a16="http://schemas.microsoft.com/office/drawing/2014/main" id="{782309BF-805C-40A9-9937-B820B04C25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929" y="1958181"/>
                        <a:ext cx="765175" cy="700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61">
            <a:extLst>
              <a:ext uri="{FF2B5EF4-FFF2-40B4-BE49-F238E27FC236}">
                <a16:creationId xmlns:a16="http://schemas.microsoft.com/office/drawing/2014/main" id="{FCD0949F-0941-4A00-BA09-E3479AE1A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589354"/>
              </p:ext>
            </p:extLst>
          </p:nvPr>
        </p:nvGraphicFramePr>
        <p:xfrm>
          <a:off x="3408218" y="2833392"/>
          <a:ext cx="18002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120760" imgH="838080" progId="Equation.DSMT4">
                  <p:embed/>
                </p:oleObj>
              </mc:Choice>
              <mc:Fallback>
                <p:oleObj name="Equation" r:id="rId38" imgW="2120760" imgH="838080" progId="Equation.DSMT4">
                  <p:embed/>
                  <p:pic>
                    <p:nvPicPr>
                      <p:cNvPr id="29" name="Object 361">
                        <a:extLst>
                          <a:ext uri="{FF2B5EF4-FFF2-40B4-BE49-F238E27FC236}">
                            <a16:creationId xmlns:a16="http://schemas.microsoft.com/office/drawing/2014/main" id="{FCD0949F-0941-4A00-BA09-E3479AE1A9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218" y="2833392"/>
                        <a:ext cx="1800225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61">
            <a:extLst>
              <a:ext uri="{FF2B5EF4-FFF2-40B4-BE49-F238E27FC236}">
                <a16:creationId xmlns:a16="http://schemas.microsoft.com/office/drawing/2014/main" id="{6D69BE00-3FEE-4F82-80E7-594F725D29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82481"/>
              </p:ext>
            </p:extLst>
          </p:nvPr>
        </p:nvGraphicFramePr>
        <p:xfrm>
          <a:off x="4041775" y="3802436"/>
          <a:ext cx="1714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019240" imgH="838080" progId="Equation.DSMT4">
                  <p:embed/>
                </p:oleObj>
              </mc:Choice>
              <mc:Fallback>
                <p:oleObj name="Equation" r:id="rId40" imgW="2019240" imgH="838080" progId="Equation.DSMT4">
                  <p:embed/>
                  <p:pic>
                    <p:nvPicPr>
                      <p:cNvPr id="30" name="Object 361">
                        <a:extLst>
                          <a:ext uri="{FF2B5EF4-FFF2-40B4-BE49-F238E27FC236}">
                            <a16:creationId xmlns:a16="http://schemas.microsoft.com/office/drawing/2014/main" id="{6D69BE00-3FEE-4F82-80E7-594F725D29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3802436"/>
                        <a:ext cx="1714500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61">
            <a:extLst>
              <a:ext uri="{FF2B5EF4-FFF2-40B4-BE49-F238E27FC236}">
                <a16:creationId xmlns:a16="http://schemas.microsoft.com/office/drawing/2014/main" id="{8BCC1A88-927E-4A52-9F7D-257026985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68058"/>
              </p:ext>
            </p:extLst>
          </p:nvPr>
        </p:nvGraphicFramePr>
        <p:xfrm>
          <a:off x="3995936" y="4797152"/>
          <a:ext cx="253087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234880" imgH="317160" progId="Equation.DSMT4">
                  <p:embed/>
                </p:oleObj>
              </mc:Choice>
              <mc:Fallback>
                <p:oleObj name="Equation" r:id="rId42" imgW="2234880" imgH="317160" progId="Equation.DSMT4">
                  <p:embed/>
                  <p:pic>
                    <p:nvPicPr>
                      <p:cNvPr id="31" name="Object 361">
                        <a:extLst>
                          <a:ext uri="{FF2B5EF4-FFF2-40B4-BE49-F238E27FC236}">
                            <a16:creationId xmlns:a16="http://schemas.microsoft.com/office/drawing/2014/main" id="{8BCC1A88-927E-4A52-9F7D-2570269859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797152"/>
                        <a:ext cx="2530870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C3E0B147-2C4B-40CC-AFC5-EB57086CD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0899" y="3875601"/>
            <a:ext cx="2455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Plug all of this into your calculator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5" grpId="0"/>
      <p:bldP spid="26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99350" cy="7477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500" dirty="0">
                <a:solidFill>
                  <a:schemeClr val="tx2">
                    <a:satMod val="130000"/>
                  </a:schemeClr>
                </a:solidFill>
              </a:rPr>
              <a:t>Practice: Find the value of “x”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2495" y="4629621"/>
            <a:ext cx="21627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Indicate the sides</a:t>
            </a:r>
            <a:br>
              <a:rPr lang="en-CA" sz="2200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 and angles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26431" y="5373464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Formula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9512" y="862013"/>
            <a:ext cx="2808312" cy="1688306"/>
            <a:chOff x="179512" y="862013"/>
            <a:chExt cx="4189412" cy="2257425"/>
          </a:xfrm>
        </p:grpSpPr>
        <p:sp>
          <p:nvSpPr>
            <p:cNvPr id="4" name="Isosceles Triangle 3"/>
            <p:cNvSpPr/>
            <p:nvPr/>
          </p:nvSpPr>
          <p:spPr>
            <a:xfrm>
              <a:off x="560512" y="1069975"/>
              <a:ext cx="3440112" cy="1843088"/>
            </a:xfrm>
            <a:prstGeom prst="triangle">
              <a:avLst>
                <a:gd name="adj" fmla="val 68421"/>
              </a:avLst>
            </a:prstGeom>
            <a:solidFill>
              <a:schemeClr val="accent1">
                <a:alpha val="2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3319163"/>
                </p:ext>
              </p:extLst>
            </p:nvPr>
          </p:nvGraphicFramePr>
          <p:xfrm>
            <a:off x="1174874" y="1611313"/>
            <a:ext cx="642938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17087" imgH="177569" progId="Equation.DSMT4">
                    <p:embed/>
                  </p:oleObj>
                </mc:Choice>
                <mc:Fallback>
                  <p:oleObj name="Equation" r:id="rId3" imgW="317087" imgH="177569" progId="Equation.DSMT4">
                    <p:embed/>
                    <p:pic>
                      <p:nvPicPr>
                        <p:cNvPr id="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4874" y="1611313"/>
                          <a:ext cx="642938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6055950"/>
                </p:ext>
              </p:extLst>
            </p:nvPr>
          </p:nvGraphicFramePr>
          <p:xfrm>
            <a:off x="3335462" y="2500313"/>
            <a:ext cx="461962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53780" imgH="215713" progId="Equation.DSMT4">
                    <p:embed/>
                  </p:oleObj>
                </mc:Choice>
                <mc:Fallback>
                  <p:oleObj name="Equation" r:id="rId5" imgW="253780" imgH="215713" progId="Equation.DSMT4">
                    <p:embed/>
                    <p:pic>
                      <p:nvPicPr>
                        <p:cNvPr id="205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5462" y="2500313"/>
                          <a:ext cx="461962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6040974"/>
                </p:ext>
              </p:extLst>
            </p:nvPr>
          </p:nvGraphicFramePr>
          <p:xfrm>
            <a:off x="916112" y="2530475"/>
            <a:ext cx="461962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53780" imgH="215713" progId="Equation.DSMT4">
                    <p:embed/>
                  </p:oleObj>
                </mc:Choice>
                <mc:Fallback>
                  <p:oleObj name="Equation" r:id="rId7" imgW="253780" imgH="215713" progId="Equation.DSMT4">
                    <p:embed/>
                    <p:pic>
                      <p:nvPicPr>
                        <p:cNvPr id="20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6112" y="2530475"/>
                          <a:ext cx="461962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615502"/>
                </p:ext>
              </p:extLst>
            </p:nvPr>
          </p:nvGraphicFramePr>
          <p:xfrm>
            <a:off x="3464049" y="1649413"/>
            <a:ext cx="428625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205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4049" y="1649413"/>
                          <a:ext cx="428625" cy="473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1579362"/>
                </p:ext>
              </p:extLst>
            </p:nvPr>
          </p:nvGraphicFramePr>
          <p:xfrm>
            <a:off x="179512" y="2784475"/>
            <a:ext cx="309562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268" imgH="164957" progId="Equation.DSMT4">
                    <p:embed/>
                  </p:oleObj>
                </mc:Choice>
                <mc:Fallback>
                  <p:oleObj name="Equation" r:id="rId11" imgW="152268" imgH="164957" progId="Equation.DSMT4">
                    <p:embed/>
                    <p:pic>
                      <p:nvPicPr>
                        <p:cNvPr id="205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2784475"/>
                          <a:ext cx="309562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2093021"/>
                </p:ext>
              </p:extLst>
            </p:nvPr>
          </p:nvGraphicFramePr>
          <p:xfrm>
            <a:off x="2565524" y="862013"/>
            <a:ext cx="309563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2268" imgH="164957" progId="Equation.DSMT4">
                    <p:embed/>
                  </p:oleObj>
                </mc:Choice>
                <mc:Fallback>
                  <p:oleObj name="Equation" r:id="rId13" imgW="152268" imgH="164957" progId="Equation.DSMT4">
                    <p:embed/>
                    <p:pic>
                      <p:nvPicPr>
                        <p:cNvPr id="205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5524" y="862013"/>
                          <a:ext cx="309563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4987030"/>
                </p:ext>
              </p:extLst>
            </p:nvPr>
          </p:nvGraphicFramePr>
          <p:xfrm>
            <a:off x="4024437" y="2738438"/>
            <a:ext cx="334962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64814" imgH="177492" progId="Equation.DSMT4">
                    <p:embed/>
                  </p:oleObj>
                </mc:Choice>
                <mc:Fallback>
                  <p:oleObj name="Equation" r:id="rId15" imgW="164814" imgH="177492" progId="Equation.DSMT4">
                    <p:embed/>
                    <p:pic>
                      <p:nvPicPr>
                        <p:cNvPr id="205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4437" y="2738438"/>
                          <a:ext cx="334962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9717154"/>
                </p:ext>
              </p:extLst>
            </p:nvPr>
          </p:nvGraphicFramePr>
          <p:xfrm>
            <a:off x="3827587" y="1784350"/>
            <a:ext cx="541337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66469" imgH="139579" progId="Equation.DSMT4">
                    <p:embed/>
                  </p:oleObj>
                </mc:Choice>
                <mc:Fallback>
                  <p:oleObj name="Equation" r:id="rId17" imgW="266469" imgH="139579" progId="Equation.DSMT4">
                    <p:embed/>
                    <p:pic>
                      <p:nvPicPr>
                        <p:cNvPr id="205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7587" y="1784350"/>
                          <a:ext cx="541337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3520537"/>
                </p:ext>
              </p:extLst>
            </p:nvPr>
          </p:nvGraphicFramePr>
          <p:xfrm>
            <a:off x="692274" y="1658938"/>
            <a:ext cx="515938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53890" imgH="139639" progId="Equation.DSMT4">
                    <p:embed/>
                  </p:oleObj>
                </mc:Choice>
                <mc:Fallback>
                  <p:oleObj name="Equation" r:id="rId19" imgW="253890" imgH="139639" progId="Equation.DSMT4">
                    <p:embed/>
                    <p:pic>
                      <p:nvPicPr>
                        <p:cNvPr id="205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274" y="1658938"/>
                          <a:ext cx="515938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86776"/>
              </p:ext>
            </p:extLst>
          </p:nvPr>
        </p:nvGraphicFramePr>
        <p:xfrm>
          <a:off x="696467" y="2924944"/>
          <a:ext cx="12985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34725" imgH="444307" progId="Equation.DSMT4">
                  <p:embed/>
                </p:oleObj>
              </mc:Choice>
              <mc:Fallback>
                <p:oleObj name="Equation" r:id="rId21" imgW="634725" imgH="444307" progId="Equation.DSMT4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67" y="2924944"/>
                        <a:ext cx="1298575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042249"/>
              </p:ext>
            </p:extLst>
          </p:nvPr>
        </p:nvGraphicFramePr>
        <p:xfrm>
          <a:off x="982217" y="3482156"/>
          <a:ext cx="3746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835" imgH="139518" progId="Equation.DSMT4">
                  <p:embed/>
                </p:oleObj>
              </mc:Choice>
              <mc:Fallback>
                <p:oleObj name="Equation" r:id="rId23" imgW="126835" imgH="139518" progId="Equation.DSMT4">
                  <p:embed/>
                  <p:pic>
                    <p:nvPicPr>
                      <p:cNvPr id="2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217" y="3482156"/>
                        <a:ext cx="3746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276350"/>
              </p:ext>
            </p:extLst>
          </p:nvPr>
        </p:nvGraphicFramePr>
        <p:xfrm>
          <a:off x="2050604" y="2939231"/>
          <a:ext cx="103663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07780" imgH="444307" progId="Equation.DSMT4">
                  <p:embed/>
                </p:oleObj>
              </mc:Choice>
              <mc:Fallback>
                <p:oleObj name="Equation" r:id="rId24" imgW="507780" imgH="444307" progId="Equation.DSMT4">
                  <p:embed/>
                  <p:pic>
                    <p:nvPicPr>
                      <p:cNvPr id="2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604" y="2939231"/>
                        <a:ext cx="1036638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21314"/>
              </p:ext>
            </p:extLst>
          </p:nvPr>
        </p:nvGraphicFramePr>
        <p:xfrm>
          <a:off x="2325242" y="3488506"/>
          <a:ext cx="3857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0335" imgH="177646" progId="Equation.DSMT4">
                  <p:embed/>
                </p:oleObj>
              </mc:Choice>
              <mc:Fallback>
                <p:oleObj name="Equation" r:id="rId26" imgW="190335" imgH="177646" progId="Equation.DSMT4">
                  <p:embed/>
                  <p:pic>
                    <p:nvPicPr>
                      <p:cNvPr id="2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242" y="3488506"/>
                        <a:ext cx="38576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99792" y="5827911"/>
            <a:ext cx="23308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Cross Multiply and</a:t>
            </a:r>
            <a:br>
              <a:rPr lang="en-CA" sz="2200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 Solve for “X”</a:t>
            </a:r>
          </a:p>
        </p:txBody>
      </p:sp>
      <p:graphicFrame>
        <p:nvGraphicFramePr>
          <p:cNvPr id="20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297530"/>
              </p:ext>
            </p:extLst>
          </p:nvPr>
        </p:nvGraphicFramePr>
        <p:xfrm>
          <a:off x="175767" y="3840931"/>
          <a:ext cx="1841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01309" imgH="304668" progId="Equation.DSMT4">
                  <p:embed/>
                </p:oleObj>
              </mc:Choice>
              <mc:Fallback>
                <p:oleObj name="Equation" r:id="rId28" imgW="901309" imgH="304668" progId="Equation.DSMT4">
                  <p:embed/>
                  <p:pic>
                    <p:nvPicPr>
                      <p:cNvPr id="20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67" y="3840931"/>
                        <a:ext cx="18415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405475"/>
              </p:ext>
            </p:extLst>
          </p:nvPr>
        </p:nvGraphicFramePr>
        <p:xfrm>
          <a:off x="1995042" y="3839344"/>
          <a:ext cx="14525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10891" imgH="304668" progId="Equation.DSMT4">
                  <p:embed/>
                </p:oleObj>
              </mc:Choice>
              <mc:Fallback>
                <p:oleObj name="Equation" r:id="rId30" imgW="710891" imgH="304668" progId="Equation.DSMT4">
                  <p:embed/>
                  <p:pic>
                    <p:nvPicPr>
                      <p:cNvPr id="20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042" y="3839344"/>
                        <a:ext cx="1452562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162415"/>
              </p:ext>
            </p:extLst>
          </p:nvPr>
        </p:nvGraphicFramePr>
        <p:xfrm>
          <a:off x="1782317" y="4890269"/>
          <a:ext cx="544512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66469" imgH="139579" progId="Equation.DSMT4">
                  <p:embed/>
                </p:oleObj>
              </mc:Choice>
              <mc:Fallback>
                <p:oleObj name="Equation" r:id="rId32" imgW="266469" imgH="139579" progId="Equation.DSMT4">
                  <p:embed/>
                  <p:pic>
                    <p:nvPicPr>
                      <p:cNvPr id="20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317" y="4890269"/>
                        <a:ext cx="544512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376334"/>
              </p:ext>
            </p:extLst>
          </p:nvPr>
        </p:nvGraphicFramePr>
        <p:xfrm>
          <a:off x="107504" y="4452119"/>
          <a:ext cx="1633538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799753" imgH="495085" progId="Equation.DSMT4">
                  <p:embed/>
                </p:oleObj>
              </mc:Choice>
              <mc:Fallback>
                <p:oleObj name="Equation" r:id="rId34" imgW="799753" imgH="495085" progId="Equation.DSMT4">
                  <p:embed/>
                  <p:pic>
                    <p:nvPicPr>
                      <p:cNvPr id="20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452119"/>
                        <a:ext cx="1633538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543875"/>
              </p:ext>
            </p:extLst>
          </p:nvPr>
        </p:nvGraphicFramePr>
        <p:xfrm>
          <a:off x="861567" y="5672906"/>
          <a:ext cx="14525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710891" imgH="177723" progId="Equation.DSMT4">
                  <p:embed/>
                </p:oleObj>
              </mc:Choice>
              <mc:Fallback>
                <p:oleObj name="Equation" r:id="rId36" imgW="710891" imgH="177723" progId="Equation.DSMT4">
                  <p:embed/>
                  <p:pic>
                    <p:nvPicPr>
                      <p:cNvPr id="20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567" y="5672906"/>
                        <a:ext cx="145256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085542"/>
              </p:ext>
            </p:extLst>
          </p:nvPr>
        </p:nvGraphicFramePr>
        <p:xfrm>
          <a:off x="5875015" y="3210867"/>
          <a:ext cx="12985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634725" imgH="444307" progId="Equation.DSMT4">
                  <p:embed/>
                </p:oleObj>
              </mc:Choice>
              <mc:Fallback>
                <p:oleObj name="Equation" r:id="rId38" imgW="634725" imgH="444307" progId="Equation.DSMT4">
                  <p:embed/>
                  <p:pic>
                    <p:nvPicPr>
                      <p:cNvPr id="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015" y="3210867"/>
                        <a:ext cx="1298575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91562"/>
              </p:ext>
            </p:extLst>
          </p:nvPr>
        </p:nvGraphicFramePr>
        <p:xfrm>
          <a:off x="6179815" y="3712517"/>
          <a:ext cx="3365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14102" imgH="177492" progId="Equation.DSMT4">
                  <p:embed/>
                </p:oleObj>
              </mc:Choice>
              <mc:Fallback>
                <p:oleObj name="Equation" r:id="rId40" imgW="114102" imgH="177492" progId="Equation.DSMT4">
                  <p:embed/>
                  <p:pic>
                    <p:nvPicPr>
                      <p:cNvPr id="2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9815" y="3712517"/>
                        <a:ext cx="33655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553835"/>
              </p:ext>
            </p:extLst>
          </p:nvPr>
        </p:nvGraphicFramePr>
        <p:xfrm>
          <a:off x="7164065" y="3225154"/>
          <a:ext cx="116681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571252" imgH="444307" progId="Equation.DSMT4">
                  <p:embed/>
                </p:oleObj>
              </mc:Choice>
              <mc:Fallback>
                <p:oleObj name="Equation" r:id="rId42" imgW="571252" imgH="444307" progId="Equation.DSMT4">
                  <p:embed/>
                  <p:pic>
                    <p:nvPicPr>
                      <p:cNvPr id="2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065" y="3225154"/>
                        <a:ext cx="1166812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284639"/>
              </p:ext>
            </p:extLst>
          </p:nvPr>
        </p:nvGraphicFramePr>
        <p:xfrm>
          <a:off x="7465690" y="3812529"/>
          <a:ext cx="3587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26835" imgH="139518" progId="Equation.DSMT4">
                  <p:embed/>
                </p:oleObj>
              </mc:Choice>
              <mc:Fallback>
                <p:oleObj name="Equation" r:id="rId44" imgW="126835" imgH="139518" progId="Equation.DSMT4">
                  <p:embed/>
                  <p:pic>
                    <p:nvPicPr>
                      <p:cNvPr id="2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5690" y="3812529"/>
                        <a:ext cx="3587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622698"/>
              </p:ext>
            </p:extLst>
          </p:nvPr>
        </p:nvGraphicFramePr>
        <p:xfrm>
          <a:off x="5419402" y="4169717"/>
          <a:ext cx="17113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837836" imgH="304668" progId="Equation.DSMT4">
                  <p:embed/>
                </p:oleObj>
              </mc:Choice>
              <mc:Fallback>
                <p:oleObj name="Equation" r:id="rId46" imgW="837836" imgH="304668" progId="Equation.DSMT4">
                  <p:embed/>
                  <p:pic>
                    <p:nvPicPr>
                      <p:cNvPr id="3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402" y="4169717"/>
                        <a:ext cx="17113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63528"/>
              </p:ext>
            </p:extLst>
          </p:nvPr>
        </p:nvGraphicFramePr>
        <p:xfrm>
          <a:off x="7151365" y="4153842"/>
          <a:ext cx="15557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761669" imgH="304668" progId="Equation.DSMT4">
                  <p:embed/>
                </p:oleObj>
              </mc:Choice>
              <mc:Fallback>
                <p:oleObj name="Equation" r:id="rId48" imgW="761669" imgH="304668" progId="Equation.DSMT4">
                  <p:embed/>
                  <p:pic>
                    <p:nvPicPr>
                      <p:cNvPr id="3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365" y="4153842"/>
                        <a:ext cx="155575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632250"/>
              </p:ext>
            </p:extLst>
          </p:nvPr>
        </p:nvGraphicFramePr>
        <p:xfrm>
          <a:off x="6416352" y="5096817"/>
          <a:ext cx="75406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266469" imgH="139579" progId="Equation.DSMT4">
                  <p:embed/>
                </p:oleObj>
              </mc:Choice>
              <mc:Fallback>
                <p:oleObj name="Equation" r:id="rId50" imgW="266469" imgH="139579" progId="Equation.DSMT4">
                  <p:embed/>
                  <p:pic>
                    <p:nvPicPr>
                      <p:cNvPr id="3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352" y="5096817"/>
                        <a:ext cx="754063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742573"/>
              </p:ext>
            </p:extLst>
          </p:nvPr>
        </p:nvGraphicFramePr>
        <p:xfrm>
          <a:off x="7214865" y="4738042"/>
          <a:ext cx="16081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787058" imgH="495085" progId="Equation.DSMT4">
                  <p:embed/>
                </p:oleObj>
              </mc:Choice>
              <mc:Fallback>
                <p:oleObj name="Equation" r:id="rId52" imgW="787058" imgH="495085" progId="Equation.DSMT4">
                  <p:embed/>
                  <p:pic>
                    <p:nvPicPr>
                      <p:cNvPr id="3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4865" y="4738042"/>
                        <a:ext cx="1608137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162344"/>
              </p:ext>
            </p:extLst>
          </p:nvPr>
        </p:nvGraphicFramePr>
        <p:xfrm>
          <a:off x="5787702" y="5958829"/>
          <a:ext cx="1581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774028" imgH="177646" progId="Equation.DSMT4">
                  <p:embed/>
                </p:oleObj>
              </mc:Choice>
              <mc:Fallback>
                <p:oleObj name="Equation" r:id="rId54" imgW="774028" imgH="177646" progId="Equation.DSMT4">
                  <p:embed/>
                  <p:pic>
                    <p:nvPicPr>
                      <p:cNvPr id="3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7702" y="5958829"/>
                        <a:ext cx="158115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4932040" y="908720"/>
            <a:ext cx="2813125" cy="1713184"/>
            <a:chOff x="246707" y="830263"/>
            <a:chExt cx="4016375" cy="2255837"/>
          </a:xfrm>
        </p:grpSpPr>
        <p:sp>
          <p:nvSpPr>
            <p:cNvPr id="36" name="Isosceles Triangle 35"/>
            <p:cNvSpPr/>
            <p:nvPr/>
          </p:nvSpPr>
          <p:spPr>
            <a:xfrm>
              <a:off x="541982" y="1069975"/>
              <a:ext cx="3100387" cy="1843088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7554086"/>
                </p:ext>
              </p:extLst>
            </p:nvPr>
          </p:nvGraphicFramePr>
          <p:xfrm>
            <a:off x="1634182" y="1660525"/>
            <a:ext cx="392112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6" imgW="126835" imgH="139518" progId="Equation.DSMT4">
                    <p:embed/>
                  </p:oleObj>
                </mc:Choice>
                <mc:Fallback>
                  <p:oleObj name="Equation" r:id="rId56" imgW="126835" imgH="139518" progId="Equation.DSMT4">
                    <p:embed/>
                    <p:pic>
                      <p:nvPicPr>
                        <p:cNvPr id="3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4182" y="1660525"/>
                          <a:ext cx="392112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9052236"/>
                </p:ext>
              </p:extLst>
            </p:nvPr>
          </p:nvGraphicFramePr>
          <p:xfrm>
            <a:off x="854719" y="2559050"/>
            <a:ext cx="46196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8" imgW="253780" imgH="215713" progId="Equation.DSMT4">
                    <p:embed/>
                  </p:oleObj>
                </mc:Choice>
                <mc:Fallback>
                  <p:oleObj name="Equation" r:id="rId58" imgW="253780" imgH="215713" progId="Equation.DSMT4">
                    <p:embed/>
                    <p:pic>
                      <p:nvPicPr>
                        <p:cNvPr id="3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4719" y="2559050"/>
                          <a:ext cx="461963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2273232"/>
                </p:ext>
              </p:extLst>
            </p:nvPr>
          </p:nvGraphicFramePr>
          <p:xfrm>
            <a:off x="246707" y="2711450"/>
            <a:ext cx="309562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0" imgW="152268" imgH="164957" progId="Equation.DSMT4">
                    <p:embed/>
                  </p:oleObj>
                </mc:Choice>
                <mc:Fallback>
                  <p:oleObj name="Equation" r:id="rId60" imgW="152268" imgH="164957" progId="Equation.DSMT4">
                    <p:embed/>
                    <p:pic>
                      <p:nvPicPr>
                        <p:cNvPr id="3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707" y="2711450"/>
                          <a:ext cx="309562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3701854"/>
                </p:ext>
              </p:extLst>
            </p:nvPr>
          </p:nvGraphicFramePr>
          <p:xfrm>
            <a:off x="3677294" y="830263"/>
            <a:ext cx="309563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1" imgW="152268" imgH="164957" progId="Equation.DSMT4">
                    <p:embed/>
                  </p:oleObj>
                </mc:Choice>
                <mc:Fallback>
                  <p:oleObj name="Equation" r:id="rId61" imgW="152268" imgH="164957" progId="Equation.DSMT4">
                    <p:embed/>
                    <p:pic>
                      <p:nvPicPr>
                        <p:cNvPr id="4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7294" y="830263"/>
                          <a:ext cx="309563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2759124"/>
                </p:ext>
              </p:extLst>
            </p:nvPr>
          </p:nvGraphicFramePr>
          <p:xfrm>
            <a:off x="1153169" y="1717675"/>
            <a:ext cx="515938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2" imgW="253890" imgH="139639" progId="Equation.DSMT4">
                    <p:embed/>
                  </p:oleObj>
                </mc:Choice>
                <mc:Fallback>
                  <p:oleObj name="Equation" r:id="rId62" imgW="253890" imgH="139639" progId="Equation.DSMT4">
                    <p:embed/>
                    <p:pic>
                      <p:nvPicPr>
                        <p:cNvPr id="4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3169" y="1717675"/>
                          <a:ext cx="515938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Isosceles Triangle 41"/>
            <p:cNvSpPr/>
            <p:nvPr/>
          </p:nvSpPr>
          <p:spPr>
            <a:xfrm>
              <a:off x="2219969" y="1089025"/>
              <a:ext cx="1425575" cy="182403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4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6293373"/>
                </p:ext>
              </p:extLst>
            </p:nvPr>
          </p:nvGraphicFramePr>
          <p:xfrm>
            <a:off x="1764357" y="2573338"/>
            <a:ext cx="577850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3" imgW="317087" imgH="215619" progId="Equation.DSMT4">
                    <p:embed/>
                  </p:oleObj>
                </mc:Choice>
                <mc:Fallback>
                  <p:oleObj name="Equation" r:id="rId63" imgW="317087" imgH="215619" progId="Equation.DSMT4">
                    <p:embed/>
                    <p:pic>
                      <p:nvPicPr>
                        <p:cNvPr id="4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4357" y="2573338"/>
                          <a:ext cx="577850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2619110"/>
                </p:ext>
              </p:extLst>
            </p:nvPr>
          </p:nvGraphicFramePr>
          <p:xfrm>
            <a:off x="2994669" y="1887538"/>
            <a:ext cx="714375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5" imgW="317087" imgH="177569" progId="Equation.DSMT4">
                    <p:embed/>
                  </p:oleObj>
                </mc:Choice>
                <mc:Fallback>
                  <p:oleObj name="Equation" r:id="rId65" imgW="317087" imgH="177569" progId="Equation.DSMT4">
                    <p:embed/>
                    <p:pic>
                      <p:nvPicPr>
                        <p:cNvPr id="4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4669" y="1887538"/>
                          <a:ext cx="714375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5628663"/>
                </p:ext>
              </p:extLst>
            </p:nvPr>
          </p:nvGraphicFramePr>
          <p:xfrm>
            <a:off x="2321569" y="2724150"/>
            <a:ext cx="3349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7" imgW="164814" imgH="177492" progId="Equation.DSMT4">
                    <p:embed/>
                  </p:oleObj>
                </mc:Choice>
                <mc:Fallback>
                  <p:oleObj name="Equation" r:id="rId67" imgW="164814" imgH="177492" progId="Equation.DSMT4">
                    <p:embed/>
                    <p:pic>
                      <p:nvPicPr>
                        <p:cNvPr id="4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1569" y="2724150"/>
                          <a:ext cx="3349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5583869"/>
                </p:ext>
              </p:extLst>
            </p:nvPr>
          </p:nvGraphicFramePr>
          <p:xfrm>
            <a:off x="3721744" y="2001838"/>
            <a:ext cx="541338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8" imgW="266469" imgH="139579" progId="Equation.DSMT4">
                    <p:embed/>
                  </p:oleObj>
                </mc:Choice>
                <mc:Fallback>
                  <p:oleObj name="Equation" r:id="rId68" imgW="266469" imgH="139579" progId="Equation.DSMT4">
                    <p:embed/>
                    <p:pic>
                      <p:nvPicPr>
                        <p:cNvPr id="4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1744" y="2001838"/>
                          <a:ext cx="541338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69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68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9930"/>
            <a:ext cx="7788275" cy="6467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500" dirty="0">
                <a:solidFill>
                  <a:schemeClr val="tx2">
                    <a:satMod val="130000"/>
                  </a:schemeClr>
                </a:solidFill>
              </a:rPr>
              <a:t>II) Finding Missing Angles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66799" y="971550"/>
            <a:ext cx="7499350" cy="1423988"/>
          </a:xfrm>
        </p:spPr>
        <p:txBody>
          <a:bodyPr/>
          <a:lstStyle/>
          <a:p>
            <a:pPr eaLnBrk="1" hangingPunct="1"/>
            <a:r>
              <a:rPr lang="en-CA" sz="2500"/>
              <a:t>To find the angle, you need to use inverse sine</a:t>
            </a:r>
          </a:p>
          <a:p>
            <a:pPr eaLnBrk="1" hangingPunct="1"/>
            <a:r>
              <a:rPr lang="en-CA" sz="2500"/>
              <a:t>If the angle is obtuse, you need to find the angle in Quadrant #2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341067"/>
              </p:ext>
            </p:extLst>
          </p:nvPr>
        </p:nvGraphicFramePr>
        <p:xfrm>
          <a:off x="7713290" y="908720"/>
          <a:ext cx="8191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603" imgH="215713" progId="Equation.DSMT4">
                  <p:embed/>
                </p:oleObj>
              </mc:Choice>
              <mc:Fallback>
                <p:oleObj name="Equation" r:id="rId3" imgW="342603" imgH="215713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3290" y="908720"/>
                        <a:ext cx="81915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69987" y="2278063"/>
            <a:ext cx="7497762" cy="747712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30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Ex: Find the value of “</a:t>
            </a:r>
            <a:r>
              <a:rPr lang="el-GR" sz="30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/>
                <a:ea typeface="+mj-ea"/>
                <a:cs typeface="+mj-cs"/>
              </a:rPr>
              <a:t>θ</a:t>
            </a:r>
            <a:r>
              <a:rPr lang="en-CA" sz="30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/>
                <a:ea typeface="+mj-ea"/>
                <a:cs typeface="+mj-cs"/>
              </a:rPr>
              <a:t>” to the nearest degree</a:t>
            </a:r>
            <a:endParaRPr lang="en-CA" sz="30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554112" y="3084513"/>
            <a:ext cx="3440112" cy="1844675"/>
          </a:xfrm>
          <a:prstGeom prst="triangle">
            <a:avLst>
              <a:gd name="adj" fmla="val 68421"/>
            </a:avLst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477470"/>
              </p:ext>
            </p:extLst>
          </p:nvPr>
        </p:nvGraphicFramePr>
        <p:xfrm>
          <a:off x="1231974" y="3625850"/>
          <a:ext cx="5143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670" imgH="177569" progId="Equation.DSMT4">
                  <p:embed/>
                </p:oleObj>
              </mc:Choice>
              <mc:Fallback>
                <p:oleObj name="Equation" r:id="rId5" imgW="253670" imgH="177569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74" y="3625850"/>
                        <a:ext cx="51435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744474"/>
              </p:ext>
            </p:extLst>
          </p:nvPr>
        </p:nvGraphicFramePr>
        <p:xfrm>
          <a:off x="3414787" y="4514850"/>
          <a:ext cx="3222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569" imgH="215619" progId="Equation.DSMT4">
                  <p:embed/>
                </p:oleObj>
              </mc:Choice>
              <mc:Fallback>
                <p:oleObj name="Equation" r:id="rId7" imgW="177569" imgH="215619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87" y="4514850"/>
                        <a:ext cx="32226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980641"/>
              </p:ext>
            </p:extLst>
          </p:nvPr>
        </p:nvGraphicFramePr>
        <p:xfrm>
          <a:off x="909712" y="4545013"/>
          <a:ext cx="46196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780" imgH="215713" progId="Equation.DSMT4">
                  <p:embed/>
                </p:oleObj>
              </mc:Choice>
              <mc:Fallback>
                <p:oleObj name="Equation" r:id="rId9" imgW="253780" imgH="215713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712" y="4545013"/>
                        <a:ext cx="461962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019600"/>
              </p:ext>
            </p:extLst>
          </p:nvPr>
        </p:nvGraphicFramePr>
        <p:xfrm>
          <a:off x="3305249" y="3567113"/>
          <a:ext cx="5810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670" imgH="177569" progId="Equation.DSMT4">
                  <p:embed/>
                </p:oleObj>
              </mc:Choice>
              <mc:Fallback>
                <p:oleObj name="Equation" r:id="rId11" imgW="253670" imgH="177569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249" y="3567113"/>
                        <a:ext cx="5810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866502"/>
              </p:ext>
            </p:extLst>
          </p:nvPr>
        </p:nvGraphicFramePr>
        <p:xfrm>
          <a:off x="173112" y="4799013"/>
          <a:ext cx="30956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268" imgH="164957" progId="Equation.DSMT4">
                  <p:embed/>
                </p:oleObj>
              </mc:Choice>
              <mc:Fallback>
                <p:oleObj name="Equation" r:id="rId13" imgW="152268" imgH="164957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12" y="4799013"/>
                        <a:ext cx="309562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287350"/>
              </p:ext>
            </p:extLst>
          </p:nvPr>
        </p:nvGraphicFramePr>
        <p:xfrm>
          <a:off x="2559124" y="2876550"/>
          <a:ext cx="3095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268" imgH="164957" progId="Equation.DSMT4">
                  <p:embed/>
                </p:oleObj>
              </mc:Choice>
              <mc:Fallback>
                <p:oleObj name="Equation" r:id="rId15" imgW="152268" imgH="164957" progId="Equation.DSMT4">
                  <p:embed/>
                  <p:pic>
                    <p:nvPicPr>
                      <p:cNvPr id="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124" y="2876550"/>
                        <a:ext cx="309563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07456"/>
              </p:ext>
            </p:extLst>
          </p:nvPr>
        </p:nvGraphicFramePr>
        <p:xfrm>
          <a:off x="4018037" y="4752975"/>
          <a:ext cx="3349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4814" imgH="177492" progId="Equation.DSMT4">
                  <p:embed/>
                </p:oleObj>
              </mc:Choice>
              <mc:Fallback>
                <p:oleObj name="Equation" r:id="rId17" imgW="164814" imgH="177492" progId="Equation.DSMT4">
                  <p:embed/>
                  <p:pic>
                    <p:nvPicPr>
                      <p:cNvPr id="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8037" y="4752975"/>
                        <a:ext cx="33496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749216"/>
              </p:ext>
            </p:extLst>
          </p:nvPr>
        </p:nvGraphicFramePr>
        <p:xfrm>
          <a:off x="3867224" y="3659188"/>
          <a:ext cx="541338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66469" imgH="139579" progId="Equation.DSMT4">
                  <p:embed/>
                </p:oleObj>
              </mc:Choice>
              <mc:Fallback>
                <p:oleObj name="Equation" r:id="rId19" imgW="266469" imgH="139579" progId="Equation.DSMT4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224" y="3659188"/>
                        <a:ext cx="541338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432598"/>
              </p:ext>
            </p:extLst>
          </p:nvPr>
        </p:nvGraphicFramePr>
        <p:xfrm>
          <a:off x="685874" y="3673475"/>
          <a:ext cx="5159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53890" imgH="139639" progId="Equation.DSMT4">
                  <p:embed/>
                </p:oleObj>
              </mc:Choice>
              <mc:Fallback>
                <p:oleObj name="Equation" r:id="rId21" imgW="253890" imgH="139639" progId="Equation.DSMT4">
                  <p:embed/>
                  <p:pic>
                    <p:nvPicPr>
                      <p:cNvPr id="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74" y="3673475"/>
                        <a:ext cx="515938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46712" y="2990850"/>
            <a:ext cx="3413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Indicate the sides and angles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45124" y="3514725"/>
            <a:ext cx="1119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Formula</a:t>
            </a:r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824"/>
              </p:ext>
            </p:extLst>
          </p:nvPr>
        </p:nvGraphicFramePr>
        <p:xfrm>
          <a:off x="4891162" y="3975100"/>
          <a:ext cx="12985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34725" imgH="444307" progId="Equation.DSMT4">
                  <p:embed/>
                </p:oleObj>
              </mc:Choice>
              <mc:Fallback>
                <p:oleObj name="Equation" r:id="rId23" imgW="634725" imgH="444307" progId="Equation.DSMT4">
                  <p:embed/>
                  <p:pic>
                    <p:nvPicPr>
                      <p:cNvPr id="41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162" y="3975100"/>
                        <a:ext cx="1298575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113320"/>
              </p:ext>
            </p:extLst>
          </p:nvPr>
        </p:nvGraphicFramePr>
        <p:xfrm>
          <a:off x="5254699" y="4495800"/>
          <a:ext cx="2968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80" imgH="164814" progId="Equation.DSMT4">
                  <p:embed/>
                </p:oleObj>
              </mc:Choice>
              <mc:Fallback>
                <p:oleObj name="Equation" r:id="rId25" imgW="126780" imgH="164814" progId="Equation.DSMT4">
                  <p:embed/>
                  <p:pic>
                    <p:nvPicPr>
                      <p:cNvPr id="41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99" y="4495800"/>
                        <a:ext cx="29686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029999"/>
              </p:ext>
            </p:extLst>
          </p:nvPr>
        </p:nvGraphicFramePr>
        <p:xfrm>
          <a:off x="6323087" y="3989388"/>
          <a:ext cx="8810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31613" imgH="444307" progId="Equation.DSMT4">
                  <p:embed/>
                </p:oleObj>
              </mc:Choice>
              <mc:Fallback>
                <p:oleObj name="Equation" r:id="rId27" imgW="431613" imgH="444307" progId="Equation.DSMT4">
                  <p:embed/>
                  <p:pic>
                    <p:nvPicPr>
                      <p:cNvPr id="41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87" y="3989388"/>
                        <a:ext cx="881062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534259"/>
              </p:ext>
            </p:extLst>
          </p:nvPr>
        </p:nvGraphicFramePr>
        <p:xfrm>
          <a:off x="6583437" y="4583113"/>
          <a:ext cx="25717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6780" imgH="164814" progId="Equation.DSMT4">
                  <p:embed/>
                </p:oleObj>
              </mc:Choice>
              <mc:Fallback>
                <p:oleObj name="Equation" r:id="rId29" imgW="126780" imgH="164814" progId="Equation.DSMT4">
                  <p:embed/>
                  <p:pic>
                    <p:nvPicPr>
                      <p:cNvPr id="41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437" y="4583113"/>
                        <a:ext cx="257175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26550"/>
              </p:ext>
            </p:extLst>
          </p:nvPr>
        </p:nvGraphicFramePr>
        <p:xfrm>
          <a:off x="5983362" y="5183188"/>
          <a:ext cx="10620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20474" imgH="215806" progId="Equation.DSMT4">
                  <p:embed/>
                </p:oleObj>
              </mc:Choice>
              <mc:Fallback>
                <p:oleObj name="Equation" r:id="rId31" imgW="520474" imgH="215806" progId="Equation.DSMT4">
                  <p:embed/>
                  <p:pic>
                    <p:nvPicPr>
                      <p:cNvPr id="41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362" y="5183188"/>
                        <a:ext cx="1062037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870556"/>
              </p:ext>
            </p:extLst>
          </p:nvPr>
        </p:nvGraphicFramePr>
        <p:xfrm>
          <a:off x="4902274" y="5013325"/>
          <a:ext cx="10112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09336" imgH="444307" progId="Equation.DSMT4">
                  <p:embed/>
                </p:oleObj>
              </mc:Choice>
              <mc:Fallback>
                <p:oleObj name="Equation" r:id="rId33" imgW="609336" imgH="444307" progId="Equation.DSMT4">
                  <p:embed/>
                  <p:pic>
                    <p:nvPicPr>
                      <p:cNvPr id="41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74" y="5013325"/>
                        <a:ext cx="1011238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534061"/>
              </p:ext>
            </p:extLst>
          </p:nvPr>
        </p:nvGraphicFramePr>
        <p:xfrm>
          <a:off x="4289499" y="5238750"/>
          <a:ext cx="17399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48975" imgH="177723" progId="Equation.DSMT4">
                  <p:embed/>
                </p:oleObj>
              </mc:Choice>
              <mc:Fallback>
                <p:oleObj name="Equation" r:id="rId35" imgW="748975" imgH="177723" progId="Equation.DSMT4">
                  <p:embed/>
                  <p:pic>
                    <p:nvPicPr>
                      <p:cNvPr id="41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99" y="5238750"/>
                        <a:ext cx="17399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578456"/>
              </p:ext>
            </p:extLst>
          </p:nvPr>
        </p:nvGraphicFramePr>
        <p:xfrm>
          <a:off x="6015112" y="5703888"/>
          <a:ext cx="8064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04536" imgH="215713" progId="Equation.DSMT4">
                  <p:embed/>
                </p:oleObj>
              </mc:Choice>
              <mc:Fallback>
                <p:oleObj name="Equation" r:id="rId37" imgW="304536" imgH="215713" progId="Equation.DSMT4">
                  <p:embed/>
                  <p:pic>
                    <p:nvPicPr>
                      <p:cNvPr id="41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112" y="5703888"/>
                        <a:ext cx="80645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32899"/>
              </p:ext>
            </p:extLst>
          </p:nvPr>
        </p:nvGraphicFramePr>
        <p:xfrm>
          <a:off x="3654499" y="5768975"/>
          <a:ext cx="24257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205977" imgH="266584" progId="Equation.DSMT4">
                  <p:embed/>
                </p:oleObj>
              </mc:Choice>
              <mc:Fallback>
                <p:oleObj name="Equation" r:id="rId39" imgW="1205977" imgH="266584" progId="Equation.DSMT4">
                  <p:embed/>
                  <p:pic>
                    <p:nvPicPr>
                      <p:cNvPr id="411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99" y="5768975"/>
                        <a:ext cx="24257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28161"/>
              </p:ext>
            </p:extLst>
          </p:nvPr>
        </p:nvGraphicFramePr>
        <p:xfrm>
          <a:off x="5026099" y="5834063"/>
          <a:ext cx="9191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457002" imgH="215806" progId="Equation.DSMT4">
                  <p:embed/>
                </p:oleObj>
              </mc:Choice>
              <mc:Fallback>
                <p:oleObj name="Equation" r:id="rId41" imgW="457002" imgH="215806" progId="Equation.DSMT4">
                  <p:embed/>
                  <p:pic>
                    <p:nvPicPr>
                      <p:cNvPr id="41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99" y="5834063"/>
                        <a:ext cx="9191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780211"/>
              </p:ext>
            </p:extLst>
          </p:nvPr>
        </p:nvGraphicFramePr>
        <p:xfrm>
          <a:off x="1306587" y="5438775"/>
          <a:ext cx="15128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571252" imgH="215806" progId="Equation.DSMT4">
                  <p:embed/>
                </p:oleObj>
              </mc:Choice>
              <mc:Fallback>
                <p:oleObj name="Equation" r:id="rId43" imgW="571252" imgH="215806" progId="Equation.DSMT4">
                  <p:embed/>
                  <p:pic>
                    <p:nvPicPr>
                      <p:cNvPr id="41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87" y="5438775"/>
                        <a:ext cx="1512887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45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9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-99392"/>
            <a:ext cx="8424935" cy="1153443"/>
          </a:xfrm>
        </p:spPr>
        <p:txBody>
          <a:bodyPr>
            <a:normAutofit fontScale="90000"/>
          </a:bodyPr>
          <a:lstStyle/>
          <a:p>
            <a:pPr algn="l">
              <a:tabLst>
                <a:tab pos="850900" algn="l"/>
              </a:tabLst>
            </a:pPr>
            <a:r>
              <a:rPr lang="en-US" sz="2800" b="1" dirty="0"/>
              <a:t>Example 2:</a:t>
            </a:r>
            <a:r>
              <a:rPr lang="en-US" sz="2800" dirty="0"/>
              <a:t> A triangle has side </a:t>
            </a:r>
            <a:r>
              <a:rPr lang="en-US" sz="2800" i="1" dirty="0"/>
              <a:t>a</a:t>
            </a:r>
            <a:r>
              <a:rPr lang="en-US" sz="2800" dirty="0"/>
              <a:t> = 11 inches, angle A = 40°, and side </a:t>
            </a:r>
            <a:r>
              <a:rPr lang="en-US" sz="2800" i="1" dirty="0"/>
              <a:t>c</a:t>
            </a:r>
            <a:r>
              <a:rPr lang="en-US" sz="2800" dirty="0"/>
              <a:t> = 8 inches. Solve for angle </a:t>
            </a:r>
            <a:r>
              <a:rPr lang="en-US" sz="2800" i="1" dirty="0"/>
              <a:t>C</a:t>
            </a:r>
            <a:r>
              <a:rPr lang="en-US" sz="2800" dirty="0"/>
              <a:t>.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5819775" y="1447800"/>
            <a:ext cx="2457450" cy="1162050"/>
          </a:xfrm>
          <a:prstGeom prst="triangle">
            <a:avLst>
              <a:gd name="adj" fmla="val 3803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Object 354"/>
          <p:cNvGraphicFramePr>
            <a:graphicFrameLocks noChangeAspect="1"/>
          </p:cNvGraphicFramePr>
          <p:nvPr/>
        </p:nvGraphicFramePr>
        <p:xfrm>
          <a:off x="5600700" y="249555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15640" progId="Equation.DSMT4">
                  <p:embed/>
                </p:oleObj>
              </mc:Choice>
              <mc:Fallback>
                <p:oleObj name="Equation" r:id="rId3" imgW="190440" imgH="215640" progId="Equation.DSMT4">
                  <p:embed/>
                  <p:pic>
                    <p:nvPicPr>
                      <p:cNvPr id="6" name="Object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2495550"/>
                        <a:ext cx="1905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55"/>
          <p:cNvGraphicFramePr>
            <a:graphicFrameLocks noChangeAspect="1"/>
          </p:cNvGraphicFramePr>
          <p:nvPr/>
        </p:nvGraphicFramePr>
        <p:xfrm>
          <a:off x="6670675" y="119380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7" name="Object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675" y="1193800"/>
                        <a:ext cx="1905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56"/>
          <p:cNvGraphicFramePr>
            <a:graphicFrameLocks noChangeAspect="1"/>
          </p:cNvGraphicFramePr>
          <p:nvPr/>
        </p:nvGraphicFramePr>
        <p:xfrm>
          <a:off x="8305800" y="2490788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8" name="Object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490788"/>
                        <a:ext cx="203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663444"/>
              </p:ext>
            </p:extLst>
          </p:nvPr>
        </p:nvGraphicFramePr>
        <p:xfrm>
          <a:off x="7485063" y="173990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200" imgH="279360" progId="Equation.DSMT4">
                  <p:embed/>
                </p:oleObj>
              </mc:Choice>
              <mc:Fallback>
                <p:oleObj name="Equation" r:id="rId9" imgW="457200" imgH="279360" progId="Equation.DSMT4">
                  <p:embed/>
                  <p:pic>
                    <p:nvPicPr>
                      <p:cNvPr id="9" name="Object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63" y="173990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58"/>
          <p:cNvGraphicFramePr>
            <a:graphicFrameLocks noChangeAspect="1"/>
          </p:cNvGraphicFramePr>
          <p:nvPr/>
        </p:nvGraphicFramePr>
        <p:xfrm>
          <a:off x="5895975" y="1828800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279360" progId="Equation.DSMT4">
                  <p:embed/>
                </p:oleObj>
              </mc:Choice>
              <mc:Fallback>
                <p:oleObj name="Equation" r:id="rId11" imgW="368280" imgH="279360" progId="Equation.DSMT4">
                  <p:embed/>
                  <p:pic>
                    <p:nvPicPr>
                      <p:cNvPr id="10" name="Object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1828800"/>
                        <a:ext cx="368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c 13"/>
          <p:cNvSpPr/>
          <p:nvPr/>
        </p:nvSpPr>
        <p:spPr>
          <a:xfrm flipH="1">
            <a:off x="7827963" y="2362200"/>
            <a:ext cx="344487" cy="438150"/>
          </a:xfrm>
          <a:prstGeom prst="arc">
            <a:avLst>
              <a:gd name="adj1" fmla="val 16913319"/>
              <a:gd name="adj2" fmla="val 590899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5819775" y="2438400"/>
            <a:ext cx="304800" cy="352425"/>
          </a:xfrm>
          <a:prstGeom prst="arc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7" name="Object 361"/>
          <p:cNvGraphicFramePr>
            <a:graphicFrameLocks noChangeAspect="1"/>
          </p:cNvGraphicFramePr>
          <p:nvPr/>
        </p:nvGraphicFramePr>
        <p:xfrm>
          <a:off x="6124575" y="2295525"/>
          <a:ext cx="355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55320" imgH="228600" progId="Equation.DSMT4">
                  <p:embed/>
                </p:oleObj>
              </mc:Choice>
              <mc:Fallback>
                <p:oleObj name="Equation" r:id="rId13" imgW="355320" imgH="228600" progId="Equation.DSMT4">
                  <p:embed/>
                  <p:pic>
                    <p:nvPicPr>
                      <p:cNvPr id="17" name="Object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2295525"/>
                        <a:ext cx="355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29757EDE-ECDD-432F-B1E7-2691D53E1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38" y="1041971"/>
            <a:ext cx="3883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Use the Sine law to write out your equation, what you have and what you are looking for</a:t>
            </a:r>
          </a:p>
        </p:txBody>
      </p:sp>
      <p:graphicFrame>
        <p:nvGraphicFramePr>
          <p:cNvPr id="30" name="Object 361">
            <a:extLst>
              <a:ext uri="{FF2B5EF4-FFF2-40B4-BE49-F238E27FC236}">
                <a16:creationId xmlns:a16="http://schemas.microsoft.com/office/drawing/2014/main" id="{E6B837C8-2BAD-4BAA-BD79-B21AC409EF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927702"/>
              </p:ext>
            </p:extLst>
          </p:nvPr>
        </p:nvGraphicFramePr>
        <p:xfrm>
          <a:off x="626763" y="2117725"/>
          <a:ext cx="1790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08160" imgH="838080" progId="Equation.DSMT4">
                  <p:embed/>
                </p:oleObj>
              </mc:Choice>
              <mc:Fallback>
                <p:oleObj name="Equation" r:id="rId15" imgW="2108160" imgH="838080" progId="Equation.DSMT4">
                  <p:embed/>
                  <p:pic>
                    <p:nvPicPr>
                      <p:cNvPr id="30" name="Object 361">
                        <a:extLst>
                          <a:ext uri="{FF2B5EF4-FFF2-40B4-BE49-F238E27FC236}">
                            <a16:creationId xmlns:a16="http://schemas.microsoft.com/office/drawing/2014/main" id="{E6B837C8-2BAD-4BAA-BD79-B21AC409EF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63" y="2117725"/>
                        <a:ext cx="1790700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61">
            <a:extLst>
              <a:ext uri="{FF2B5EF4-FFF2-40B4-BE49-F238E27FC236}">
                <a16:creationId xmlns:a16="http://schemas.microsoft.com/office/drawing/2014/main" id="{B703E240-E523-4AD7-8258-1475B85A0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089657"/>
              </p:ext>
            </p:extLst>
          </p:nvPr>
        </p:nvGraphicFramePr>
        <p:xfrm>
          <a:off x="251520" y="2996952"/>
          <a:ext cx="211455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89040" imgH="825480" progId="Equation.DSMT4">
                  <p:embed/>
                </p:oleObj>
              </mc:Choice>
              <mc:Fallback>
                <p:oleObj name="Equation" r:id="rId17" imgW="2489040" imgH="825480" progId="Equation.DSMT4">
                  <p:embed/>
                  <p:pic>
                    <p:nvPicPr>
                      <p:cNvPr id="31" name="Object 361">
                        <a:extLst>
                          <a:ext uri="{FF2B5EF4-FFF2-40B4-BE49-F238E27FC236}">
                            <a16:creationId xmlns:a16="http://schemas.microsoft.com/office/drawing/2014/main" id="{B703E240-E523-4AD7-8258-1475B85A06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996952"/>
                        <a:ext cx="2114550" cy="700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F570589C-501F-4644-ADBC-30635AE49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070" y="3175710"/>
            <a:ext cx="3883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Simplify the equation on the </a:t>
            </a:r>
            <a:br>
              <a:rPr lang="en-CA" sz="2000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left to get the ratio</a:t>
            </a:r>
          </a:p>
        </p:txBody>
      </p:sp>
      <p:graphicFrame>
        <p:nvGraphicFramePr>
          <p:cNvPr id="33" name="Object 361">
            <a:extLst>
              <a:ext uri="{FF2B5EF4-FFF2-40B4-BE49-F238E27FC236}">
                <a16:creationId xmlns:a16="http://schemas.microsoft.com/office/drawing/2014/main" id="{1E1B8C8F-86E0-4F05-AECC-7B03F8A79C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5974"/>
              </p:ext>
            </p:extLst>
          </p:nvPr>
        </p:nvGraphicFramePr>
        <p:xfrm>
          <a:off x="141681" y="3993024"/>
          <a:ext cx="24701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908080" imgH="317160" progId="Equation.DSMT4">
                  <p:embed/>
                </p:oleObj>
              </mc:Choice>
              <mc:Fallback>
                <p:oleObj name="Equation" r:id="rId19" imgW="2908080" imgH="317160" progId="Equation.DSMT4">
                  <p:embed/>
                  <p:pic>
                    <p:nvPicPr>
                      <p:cNvPr id="33" name="Object 361">
                        <a:extLst>
                          <a:ext uri="{FF2B5EF4-FFF2-40B4-BE49-F238E27FC236}">
                            <a16:creationId xmlns:a16="http://schemas.microsoft.com/office/drawing/2014/main" id="{1E1B8C8F-86E0-4F05-AECC-7B03F8A79C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81" y="3993024"/>
                        <a:ext cx="2470150" cy="269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61">
            <a:extLst>
              <a:ext uri="{FF2B5EF4-FFF2-40B4-BE49-F238E27FC236}">
                <a16:creationId xmlns:a16="http://schemas.microsoft.com/office/drawing/2014/main" id="{E4623171-4C61-4301-8A48-02461F4C7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559783"/>
              </p:ext>
            </p:extLst>
          </p:nvPr>
        </p:nvGraphicFramePr>
        <p:xfrm>
          <a:off x="141681" y="4509120"/>
          <a:ext cx="29019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416040" imgH="495000" progId="Equation.DSMT4">
                  <p:embed/>
                </p:oleObj>
              </mc:Choice>
              <mc:Fallback>
                <p:oleObj name="Equation" r:id="rId21" imgW="3416040" imgH="495000" progId="Equation.DSMT4">
                  <p:embed/>
                  <p:pic>
                    <p:nvPicPr>
                      <p:cNvPr id="34" name="Object 361">
                        <a:extLst>
                          <a:ext uri="{FF2B5EF4-FFF2-40B4-BE49-F238E27FC236}">
                            <a16:creationId xmlns:a16="http://schemas.microsoft.com/office/drawing/2014/main" id="{E4623171-4C61-4301-8A48-02461F4C7D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81" y="4509120"/>
                        <a:ext cx="2901950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61">
            <a:extLst>
              <a:ext uri="{FF2B5EF4-FFF2-40B4-BE49-F238E27FC236}">
                <a16:creationId xmlns:a16="http://schemas.microsoft.com/office/drawing/2014/main" id="{FE5B20B2-2A63-4EDF-9A72-E12DD1D8FF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666854"/>
              </p:ext>
            </p:extLst>
          </p:nvPr>
        </p:nvGraphicFramePr>
        <p:xfrm>
          <a:off x="1187624" y="5140502"/>
          <a:ext cx="1900096" cy="321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879560" imgH="317160" progId="Equation.DSMT4">
                  <p:embed/>
                </p:oleObj>
              </mc:Choice>
              <mc:Fallback>
                <p:oleObj name="Equation" r:id="rId23" imgW="1879560" imgH="317160" progId="Equation.DSMT4">
                  <p:embed/>
                  <p:pic>
                    <p:nvPicPr>
                      <p:cNvPr id="35" name="Object 361">
                        <a:extLst>
                          <a:ext uri="{FF2B5EF4-FFF2-40B4-BE49-F238E27FC236}">
                            <a16:creationId xmlns:a16="http://schemas.microsoft.com/office/drawing/2014/main" id="{FE5B20B2-2A63-4EDF-9A72-E12DD1D8FF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140502"/>
                        <a:ext cx="1900096" cy="3210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61">
            <a:extLst>
              <a:ext uri="{FF2B5EF4-FFF2-40B4-BE49-F238E27FC236}">
                <a16:creationId xmlns:a16="http://schemas.microsoft.com/office/drawing/2014/main" id="{22056E7B-12F9-4B22-9B85-F7F6BBDCAE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848274"/>
              </p:ext>
            </p:extLst>
          </p:nvPr>
        </p:nvGraphicFramePr>
        <p:xfrm>
          <a:off x="6151563" y="3458165"/>
          <a:ext cx="1644650" cy="284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841400" imgH="317160" progId="Equation.DSMT4">
                  <p:embed/>
                </p:oleObj>
              </mc:Choice>
              <mc:Fallback>
                <p:oleObj name="Equation" r:id="rId25" imgW="1841400" imgH="317160" progId="Equation.DSMT4">
                  <p:embed/>
                  <p:pic>
                    <p:nvPicPr>
                      <p:cNvPr id="36" name="Object 361">
                        <a:extLst>
                          <a:ext uri="{FF2B5EF4-FFF2-40B4-BE49-F238E27FC236}">
                            <a16:creationId xmlns:a16="http://schemas.microsoft.com/office/drawing/2014/main" id="{22056E7B-12F9-4B22-9B85-F7F6BBDCAE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563" y="3458165"/>
                        <a:ext cx="1644650" cy="284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57">
            <a:extLst>
              <a:ext uri="{FF2B5EF4-FFF2-40B4-BE49-F238E27FC236}">
                <a16:creationId xmlns:a16="http://schemas.microsoft.com/office/drawing/2014/main" id="{85C541AF-BC14-41D0-B386-5C6F83CB5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951571"/>
              </p:ext>
            </p:extLst>
          </p:nvPr>
        </p:nvGraphicFramePr>
        <p:xfrm>
          <a:off x="7631113" y="2311400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64880" imgH="228600" progId="Equation.DSMT4">
                  <p:embed/>
                </p:oleObj>
              </mc:Choice>
              <mc:Fallback>
                <p:oleObj name="Equation" r:id="rId27" imgW="164880" imgH="228600" progId="Equation.DSMT4">
                  <p:embed/>
                  <p:pic>
                    <p:nvPicPr>
                      <p:cNvPr id="37" name="Object 357">
                        <a:extLst>
                          <a:ext uri="{FF2B5EF4-FFF2-40B4-BE49-F238E27FC236}">
                            <a16:creationId xmlns:a16="http://schemas.microsoft.com/office/drawing/2014/main" id="{85C541AF-BC14-41D0-B386-5C6F83CB5D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1113" y="2311400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6550-C389-4DA9-9DFD-756CE186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Practice: Solve for the missing angles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5AE350F-E18F-42DE-8B87-587DAB86BA01}"/>
              </a:ext>
            </a:extLst>
          </p:cNvPr>
          <p:cNvSpPr/>
          <p:nvPr/>
        </p:nvSpPr>
        <p:spPr>
          <a:xfrm>
            <a:off x="694454" y="1249993"/>
            <a:ext cx="2457450" cy="1162050"/>
          </a:xfrm>
          <a:prstGeom prst="triangle">
            <a:avLst>
              <a:gd name="adj" fmla="val 3803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Object 354">
            <a:extLst>
              <a:ext uri="{FF2B5EF4-FFF2-40B4-BE49-F238E27FC236}">
                <a16:creationId xmlns:a16="http://schemas.microsoft.com/office/drawing/2014/main" id="{A063252E-EA3D-48A4-9DDF-936242232D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62848"/>
              </p:ext>
            </p:extLst>
          </p:nvPr>
        </p:nvGraphicFramePr>
        <p:xfrm>
          <a:off x="485119" y="231651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15640" progId="Equation.DSMT4">
                  <p:embed/>
                </p:oleObj>
              </mc:Choice>
              <mc:Fallback>
                <p:oleObj name="Equation" r:id="rId3" imgW="190440" imgH="215640" progId="Equation.DSMT4">
                  <p:embed/>
                  <p:pic>
                    <p:nvPicPr>
                      <p:cNvPr id="5" name="Object 354">
                        <a:extLst>
                          <a:ext uri="{FF2B5EF4-FFF2-40B4-BE49-F238E27FC236}">
                            <a16:creationId xmlns:a16="http://schemas.microsoft.com/office/drawing/2014/main" id="{A063252E-EA3D-48A4-9DDF-936242232D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19" y="2316510"/>
                        <a:ext cx="1905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55">
            <a:extLst>
              <a:ext uri="{FF2B5EF4-FFF2-40B4-BE49-F238E27FC236}">
                <a16:creationId xmlns:a16="http://schemas.microsoft.com/office/drawing/2014/main" id="{0E208C47-4B26-49B3-82AE-98AAF04D6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237735"/>
              </p:ext>
            </p:extLst>
          </p:nvPr>
        </p:nvGraphicFramePr>
        <p:xfrm>
          <a:off x="1555094" y="101476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6" name="Object 355">
                        <a:extLst>
                          <a:ext uri="{FF2B5EF4-FFF2-40B4-BE49-F238E27FC236}">
                            <a16:creationId xmlns:a16="http://schemas.microsoft.com/office/drawing/2014/main" id="{0E208C47-4B26-49B3-82AE-98AAF04D67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094" y="1014760"/>
                        <a:ext cx="1905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56">
            <a:extLst>
              <a:ext uri="{FF2B5EF4-FFF2-40B4-BE49-F238E27FC236}">
                <a16:creationId xmlns:a16="http://schemas.microsoft.com/office/drawing/2014/main" id="{05F030B6-307F-473E-A8C9-36B354F711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153298"/>
              </p:ext>
            </p:extLst>
          </p:nvPr>
        </p:nvGraphicFramePr>
        <p:xfrm>
          <a:off x="3234430" y="2316510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7" name="Object 356">
                        <a:extLst>
                          <a:ext uri="{FF2B5EF4-FFF2-40B4-BE49-F238E27FC236}">
                            <a16:creationId xmlns:a16="http://schemas.microsoft.com/office/drawing/2014/main" id="{05F030B6-307F-473E-A8C9-36B354F711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4430" y="2316510"/>
                        <a:ext cx="203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57">
            <a:extLst>
              <a:ext uri="{FF2B5EF4-FFF2-40B4-BE49-F238E27FC236}">
                <a16:creationId xmlns:a16="http://schemas.microsoft.com/office/drawing/2014/main" id="{57F5C095-C4E4-4E03-9473-28ED228413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222951"/>
              </p:ext>
            </p:extLst>
          </p:nvPr>
        </p:nvGraphicFramePr>
        <p:xfrm>
          <a:off x="1405869" y="2424116"/>
          <a:ext cx="4889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7160" imgH="228600" progId="Equation.DSMT4">
                  <p:embed/>
                </p:oleObj>
              </mc:Choice>
              <mc:Fallback>
                <p:oleObj name="Equation" r:id="rId9" imgW="317160" imgH="228600" progId="Equation.DSMT4">
                  <p:embed/>
                  <p:pic>
                    <p:nvPicPr>
                      <p:cNvPr id="8" name="Object 357">
                        <a:extLst>
                          <a:ext uri="{FF2B5EF4-FFF2-40B4-BE49-F238E27FC236}">
                            <a16:creationId xmlns:a16="http://schemas.microsoft.com/office/drawing/2014/main" id="{57F5C095-C4E4-4E03-9473-28ED228413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869" y="2424116"/>
                        <a:ext cx="488950" cy="35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58">
            <a:extLst>
              <a:ext uri="{FF2B5EF4-FFF2-40B4-BE49-F238E27FC236}">
                <a16:creationId xmlns:a16="http://schemas.microsoft.com/office/drawing/2014/main" id="{B9808814-49F3-4E1A-8233-A60B09F90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407198"/>
              </p:ext>
            </p:extLst>
          </p:nvPr>
        </p:nvGraphicFramePr>
        <p:xfrm>
          <a:off x="2304512" y="1492676"/>
          <a:ext cx="533634" cy="369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0120" imgH="228600" progId="Equation.DSMT4">
                  <p:embed/>
                </p:oleObj>
              </mc:Choice>
              <mc:Fallback>
                <p:oleObj name="Equation" r:id="rId11" imgW="330120" imgH="228600" progId="Equation.DSMT4">
                  <p:embed/>
                  <p:pic>
                    <p:nvPicPr>
                      <p:cNvPr id="9" name="Object 358">
                        <a:extLst>
                          <a:ext uri="{FF2B5EF4-FFF2-40B4-BE49-F238E27FC236}">
                            <a16:creationId xmlns:a16="http://schemas.microsoft.com/office/drawing/2014/main" id="{B9808814-49F3-4E1A-8233-A60B09F901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512" y="1492676"/>
                        <a:ext cx="533634" cy="369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9">
            <a:extLst>
              <a:ext uri="{FF2B5EF4-FFF2-40B4-BE49-F238E27FC236}">
                <a16:creationId xmlns:a16="http://schemas.microsoft.com/office/drawing/2014/main" id="{76DFC60F-838D-4CAA-8E1C-024203029338}"/>
              </a:ext>
            </a:extLst>
          </p:cNvPr>
          <p:cNvSpPr/>
          <p:nvPr/>
        </p:nvSpPr>
        <p:spPr>
          <a:xfrm flipH="1">
            <a:off x="1523867" y="1228530"/>
            <a:ext cx="252954" cy="228600"/>
          </a:xfrm>
          <a:prstGeom prst="arc">
            <a:avLst>
              <a:gd name="adj1" fmla="val 646643"/>
              <a:gd name="adj2" fmla="val 9823804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A7F841BE-34F3-477D-930E-E2D623B3CA5B}"/>
              </a:ext>
            </a:extLst>
          </p:cNvPr>
          <p:cNvSpPr/>
          <p:nvPr/>
        </p:nvSpPr>
        <p:spPr>
          <a:xfrm>
            <a:off x="685359" y="2241867"/>
            <a:ext cx="304800" cy="352425"/>
          </a:xfrm>
          <a:prstGeom prst="arc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2" name="Object 361">
            <a:extLst>
              <a:ext uri="{FF2B5EF4-FFF2-40B4-BE49-F238E27FC236}">
                <a16:creationId xmlns:a16="http://schemas.microsoft.com/office/drawing/2014/main" id="{5C3708EE-DF58-4E8F-BA0E-8EDBFC3B6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642234"/>
              </p:ext>
            </p:extLst>
          </p:nvPr>
        </p:nvGraphicFramePr>
        <p:xfrm>
          <a:off x="1008994" y="2116485"/>
          <a:ext cx="355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55320" imgH="228600" progId="Equation.DSMT4">
                  <p:embed/>
                </p:oleObj>
              </mc:Choice>
              <mc:Fallback>
                <p:oleObj name="Equation" r:id="rId13" imgW="355320" imgH="228600" progId="Equation.DSMT4">
                  <p:embed/>
                  <p:pic>
                    <p:nvPicPr>
                      <p:cNvPr id="12" name="Object 361">
                        <a:extLst>
                          <a:ext uri="{FF2B5EF4-FFF2-40B4-BE49-F238E27FC236}">
                            <a16:creationId xmlns:a16="http://schemas.microsoft.com/office/drawing/2014/main" id="{5C3708EE-DF58-4E8F-BA0E-8EDBFC3B6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994" y="2116485"/>
                        <a:ext cx="355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57">
            <a:extLst>
              <a:ext uri="{FF2B5EF4-FFF2-40B4-BE49-F238E27FC236}">
                <a16:creationId xmlns:a16="http://schemas.microsoft.com/office/drawing/2014/main" id="{B105EFDD-73AB-4E02-A5A2-D4B3F8649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159415"/>
              </p:ext>
            </p:extLst>
          </p:nvPr>
        </p:nvGraphicFramePr>
        <p:xfrm>
          <a:off x="1539629" y="1438279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13" name="Object 357">
                        <a:extLst>
                          <a:ext uri="{FF2B5EF4-FFF2-40B4-BE49-F238E27FC236}">
                            <a16:creationId xmlns:a16="http://schemas.microsoft.com/office/drawing/2014/main" id="{B105EFDD-73AB-4E02-A5A2-D4B3F86498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629" y="1438279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CF37E12D-BBB4-4055-A817-4C6F9C335D6A}"/>
              </a:ext>
            </a:extLst>
          </p:cNvPr>
          <p:cNvGrpSpPr/>
          <p:nvPr/>
        </p:nvGrpSpPr>
        <p:grpSpPr>
          <a:xfrm>
            <a:off x="5004048" y="1055850"/>
            <a:ext cx="2801927" cy="1489260"/>
            <a:chOff x="179512" y="1128156"/>
            <a:chExt cx="4179887" cy="1991282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7471ED9-0199-4D96-AA4E-0673C43543AB}"/>
                </a:ext>
              </a:extLst>
            </p:cNvPr>
            <p:cNvSpPr/>
            <p:nvPr/>
          </p:nvSpPr>
          <p:spPr>
            <a:xfrm>
              <a:off x="560512" y="1463119"/>
              <a:ext cx="3440113" cy="1449944"/>
            </a:xfrm>
            <a:prstGeom prst="triangle">
              <a:avLst>
                <a:gd name="adj" fmla="val 70597"/>
              </a:avLst>
            </a:prstGeom>
            <a:solidFill>
              <a:schemeClr val="accent1">
                <a:alpha val="2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16" name="Object 2">
              <a:extLst>
                <a:ext uri="{FF2B5EF4-FFF2-40B4-BE49-F238E27FC236}">
                  <a16:creationId xmlns:a16="http://schemas.microsoft.com/office/drawing/2014/main" id="{C78EE456-E653-463D-B42C-DA21BE8F18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7029858"/>
                </p:ext>
              </p:extLst>
            </p:nvPr>
          </p:nvGraphicFramePr>
          <p:xfrm>
            <a:off x="1163136" y="1845847"/>
            <a:ext cx="642938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317087" imgH="177569" progId="Equation.DSMT4">
                    <p:embed/>
                  </p:oleObj>
                </mc:Choice>
                <mc:Fallback>
                  <p:oleObj name="Equation" r:id="rId17" imgW="317087" imgH="177569" progId="Equation.DSMT4">
                    <p:embed/>
                    <p:pic>
                      <p:nvPicPr>
                        <p:cNvPr id="16" name="Object 2">
                          <a:extLst>
                            <a:ext uri="{FF2B5EF4-FFF2-40B4-BE49-F238E27FC236}">
                              <a16:creationId xmlns:a16="http://schemas.microsoft.com/office/drawing/2014/main" id="{C78EE456-E653-463D-B42C-DA21BE8F18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3136" y="1845847"/>
                          <a:ext cx="642938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>
              <a:extLst>
                <a:ext uri="{FF2B5EF4-FFF2-40B4-BE49-F238E27FC236}">
                  <a16:creationId xmlns:a16="http://schemas.microsoft.com/office/drawing/2014/main" id="{A600FE8F-E98B-4813-9319-FA95820A86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0026617"/>
                </p:ext>
              </p:extLst>
            </p:nvPr>
          </p:nvGraphicFramePr>
          <p:xfrm>
            <a:off x="3335462" y="2500313"/>
            <a:ext cx="461962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53800" imgH="215640" progId="Equation.DSMT4">
                    <p:embed/>
                  </p:oleObj>
                </mc:Choice>
                <mc:Fallback>
                  <p:oleObj name="Equation" r:id="rId19" imgW="253800" imgH="215640" progId="Equation.DSMT4">
                    <p:embed/>
                    <p:pic>
                      <p:nvPicPr>
                        <p:cNvPr id="17" name="Object 3">
                          <a:extLst>
                            <a:ext uri="{FF2B5EF4-FFF2-40B4-BE49-F238E27FC236}">
                              <a16:creationId xmlns:a16="http://schemas.microsoft.com/office/drawing/2014/main" id="{A600FE8F-E98B-4813-9319-FA95820A862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5462" y="2500313"/>
                          <a:ext cx="461962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4">
              <a:extLst>
                <a:ext uri="{FF2B5EF4-FFF2-40B4-BE49-F238E27FC236}">
                  <a16:creationId xmlns:a16="http://schemas.microsoft.com/office/drawing/2014/main" id="{0E9C562B-FE2D-401D-89D1-A3D4B0457B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6832025"/>
                </p:ext>
              </p:extLst>
            </p:nvPr>
          </p:nvGraphicFramePr>
          <p:xfrm>
            <a:off x="1036437" y="2573135"/>
            <a:ext cx="253400" cy="3226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39680" imgH="177480" progId="Equation.DSMT4">
                    <p:embed/>
                  </p:oleObj>
                </mc:Choice>
                <mc:Fallback>
                  <p:oleObj name="Equation" r:id="rId21" imgW="139680" imgH="177480" progId="Equation.DSMT4">
                    <p:embed/>
                    <p:pic>
                      <p:nvPicPr>
                        <p:cNvPr id="18" name="Object 4">
                          <a:extLst>
                            <a:ext uri="{FF2B5EF4-FFF2-40B4-BE49-F238E27FC236}">
                              <a16:creationId xmlns:a16="http://schemas.microsoft.com/office/drawing/2014/main" id="{0E9C562B-FE2D-401D-89D1-A3D4B0457B8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6437" y="2573135"/>
                          <a:ext cx="253400" cy="3226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5">
              <a:extLst>
                <a:ext uri="{FF2B5EF4-FFF2-40B4-BE49-F238E27FC236}">
                  <a16:creationId xmlns:a16="http://schemas.microsoft.com/office/drawing/2014/main" id="{9297B552-FD9E-4E45-B177-BC972F3F60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2022676"/>
                </p:ext>
              </p:extLst>
            </p:nvPr>
          </p:nvGraphicFramePr>
          <p:xfrm>
            <a:off x="3412144" y="1720182"/>
            <a:ext cx="482925" cy="449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77480" imgH="164880" progId="Equation.DSMT4">
                    <p:embed/>
                  </p:oleObj>
                </mc:Choice>
                <mc:Fallback>
                  <p:oleObj name="Equation" r:id="rId23" imgW="177480" imgH="164880" progId="Equation.DSMT4">
                    <p:embed/>
                    <p:pic>
                      <p:nvPicPr>
                        <p:cNvPr id="19" name="Object 5">
                          <a:extLst>
                            <a:ext uri="{FF2B5EF4-FFF2-40B4-BE49-F238E27FC236}">
                              <a16:creationId xmlns:a16="http://schemas.microsoft.com/office/drawing/2014/main" id="{9297B552-FD9E-4E45-B177-BC972F3F604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2144" y="1720182"/>
                          <a:ext cx="482925" cy="44995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6">
              <a:extLst>
                <a:ext uri="{FF2B5EF4-FFF2-40B4-BE49-F238E27FC236}">
                  <a16:creationId xmlns:a16="http://schemas.microsoft.com/office/drawing/2014/main" id="{0D954508-7A6D-4810-AF03-0AE65B5ADF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6978570"/>
                </p:ext>
              </p:extLst>
            </p:nvPr>
          </p:nvGraphicFramePr>
          <p:xfrm>
            <a:off x="179512" y="2784475"/>
            <a:ext cx="309562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52268" imgH="164957" progId="Equation.DSMT4">
                    <p:embed/>
                  </p:oleObj>
                </mc:Choice>
                <mc:Fallback>
                  <p:oleObj name="Equation" r:id="rId25" imgW="152268" imgH="164957" progId="Equation.DSMT4">
                    <p:embed/>
                    <p:pic>
                      <p:nvPicPr>
                        <p:cNvPr id="20" name="Object 6">
                          <a:extLst>
                            <a:ext uri="{FF2B5EF4-FFF2-40B4-BE49-F238E27FC236}">
                              <a16:creationId xmlns:a16="http://schemas.microsoft.com/office/drawing/2014/main" id="{0D954508-7A6D-4810-AF03-0AE65B5ADF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2784475"/>
                          <a:ext cx="309562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7">
              <a:extLst>
                <a:ext uri="{FF2B5EF4-FFF2-40B4-BE49-F238E27FC236}">
                  <a16:creationId xmlns:a16="http://schemas.microsoft.com/office/drawing/2014/main" id="{32CA8583-6613-45C9-9B06-B77B4C1215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672604"/>
                </p:ext>
              </p:extLst>
            </p:nvPr>
          </p:nvGraphicFramePr>
          <p:xfrm>
            <a:off x="2865033" y="1128156"/>
            <a:ext cx="309563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52268" imgH="164957" progId="Equation.DSMT4">
                    <p:embed/>
                  </p:oleObj>
                </mc:Choice>
                <mc:Fallback>
                  <p:oleObj name="Equation" r:id="rId27" imgW="152268" imgH="164957" progId="Equation.DSMT4">
                    <p:embed/>
                    <p:pic>
                      <p:nvPicPr>
                        <p:cNvPr id="21" name="Object 7">
                          <a:extLst>
                            <a:ext uri="{FF2B5EF4-FFF2-40B4-BE49-F238E27FC236}">
                              <a16:creationId xmlns:a16="http://schemas.microsoft.com/office/drawing/2014/main" id="{32CA8583-6613-45C9-9B06-B77B4C12153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5033" y="1128156"/>
                          <a:ext cx="309563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8">
              <a:extLst>
                <a:ext uri="{FF2B5EF4-FFF2-40B4-BE49-F238E27FC236}">
                  <a16:creationId xmlns:a16="http://schemas.microsoft.com/office/drawing/2014/main" id="{A35AA90D-B215-4E49-BBFF-05CB885EB5C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9372723"/>
                </p:ext>
              </p:extLst>
            </p:nvPr>
          </p:nvGraphicFramePr>
          <p:xfrm>
            <a:off x="4024437" y="2738438"/>
            <a:ext cx="334962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64814" imgH="177492" progId="Equation.DSMT4">
                    <p:embed/>
                  </p:oleObj>
                </mc:Choice>
                <mc:Fallback>
                  <p:oleObj name="Equation" r:id="rId29" imgW="164814" imgH="177492" progId="Equation.DSMT4">
                    <p:embed/>
                    <p:pic>
                      <p:nvPicPr>
                        <p:cNvPr id="22" name="Object 8">
                          <a:extLst>
                            <a:ext uri="{FF2B5EF4-FFF2-40B4-BE49-F238E27FC236}">
                              <a16:creationId xmlns:a16="http://schemas.microsoft.com/office/drawing/2014/main" id="{A35AA90D-B215-4E49-BBFF-05CB885EB5C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4437" y="2738438"/>
                          <a:ext cx="334962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2944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83419"/>
            <a:ext cx="8686800" cy="1849437"/>
          </a:xfrm>
        </p:spPr>
        <p:txBody>
          <a:bodyPr>
            <a:normAutofit fontScale="90000"/>
          </a:bodyPr>
          <a:lstStyle/>
          <a:p>
            <a:pPr algn="l" defTabSz="339725">
              <a:tabLst>
                <a:tab pos="1544638" algn="l"/>
              </a:tabLst>
            </a:pPr>
            <a:r>
              <a:rPr lang="en-US" sz="2400" b="1" dirty="0"/>
              <a:t>Example 7:</a:t>
            </a:r>
            <a:r>
              <a:rPr lang="en-US" sz="2400" dirty="0"/>
              <a:t> At noon, two tracking stations on Earth , station A is 20 km west of station B, measure a rocket that was launched from a weather satellite.  From station A the angle of elevation is 41° and from station B the angle of elevation was 75°.  Find the height of the rocket above the earth.</a:t>
            </a:r>
            <a:r>
              <a:rPr lang="en-US" sz="2800" dirty="0"/>
              <a:t>   </a:t>
            </a:r>
          </a:p>
        </p:txBody>
      </p:sp>
      <p:graphicFrame>
        <p:nvGraphicFramePr>
          <p:cNvPr id="2" name="Object 129"/>
          <p:cNvGraphicFramePr>
            <a:graphicFrameLocks noChangeAspect="1"/>
          </p:cNvGraphicFramePr>
          <p:nvPr/>
        </p:nvGraphicFramePr>
        <p:xfrm>
          <a:off x="546100" y="2438400"/>
          <a:ext cx="2463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63480" imgH="317160" progId="Equation.DSMT4">
                  <p:embed/>
                </p:oleObj>
              </mc:Choice>
              <mc:Fallback>
                <p:oleObj name="Equation" r:id="rId3" imgW="2463480" imgH="317160" progId="Equation.DSMT4">
                  <p:embed/>
                  <p:pic>
                    <p:nvPicPr>
                      <p:cNvPr id="2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438400"/>
                        <a:ext cx="2463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30"/>
          <p:cNvGraphicFramePr>
            <a:graphicFrameLocks noChangeAspect="1"/>
          </p:cNvGraphicFramePr>
          <p:nvPr/>
        </p:nvGraphicFramePr>
        <p:xfrm>
          <a:off x="3016250" y="2428875"/>
          <a:ext cx="939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600" imgH="317160" progId="Equation.DSMT4">
                  <p:embed/>
                </p:oleObj>
              </mc:Choice>
              <mc:Fallback>
                <p:oleObj name="Equation" r:id="rId5" imgW="939600" imgH="317160" progId="Equation.DSMT4">
                  <p:embed/>
                  <p:pic>
                    <p:nvPicPr>
                      <p:cNvPr id="3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2428875"/>
                        <a:ext cx="939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31"/>
          <p:cNvGraphicFramePr>
            <a:graphicFrameLocks noChangeAspect="1"/>
          </p:cNvGraphicFramePr>
          <p:nvPr/>
        </p:nvGraphicFramePr>
        <p:xfrm>
          <a:off x="492125" y="2863850"/>
          <a:ext cx="3543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43120" imgH="482400" progId="Equation.DSMT4">
                  <p:embed/>
                </p:oleObj>
              </mc:Choice>
              <mc:Fallback>
                <p:oleObj name="Equation" r:id="rId7" imgW="3543120" imgH="482400" progId="Equation.DSMT4">
                  <p:embed/>
                  <p:pic>
                    <p:nvPicPr>
                      <p:cNvPr id="4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2863850"/>
                        <a:ext cx="3543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2"/>
          <p:cNvGraphicFramePr>
            <a:graphicFrameLocks noChangeAspect="1"/>
          </p:cNvGraphicFramePr>
          <p:nvPr/>
        </p:nvGraphicFramePr>
        <p:xfrm>
          <a:off x="4070350" y="2917825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920" imgH="317160" progId="Equation.DSMT4">
                  <p:embed/>
                </p:oleObj>
              </mc:Choice>
              <mc:Fallback>
                <p:oleObj name="Equation" r:id="rId9" imgW="799920" imgH="317160" progId="Equation.DSMT4">
                  <p:embed/>
                  <p:pic>
                    <p:nvPicPr>
                      <p:cNvPr id="5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2917825"/>
                        <a:ext cx="800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5"/>
          <p:cNvGraphicFramePr>
            <a:graphicFrameLocks noChangeAspect="1"/>
          </p:cNvGraphicFramePr>
          <p:nvPr/>
        </p:nvGraphicFramePr>
        <p:xfrm>
          <a:off x="812800" y="3632200"/>
          <a:ext cx="209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95200" imgH="838080" progId="Equation.DSMT4">
                  <p:embed/>
                </p:oleObj>
              </mc:Choice>
              <mc:Fallback>
                <p:oleObj name="Equation" r:id="rId11" imgW="2095200" imgH="838080" progId="Equation.DSMT4">
                  <p:embed/>
                  <p:pic>
                    <p:nvPicPr>
                      <p:cNvPr id="8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632200"/>
                        <a:ext cx="2095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5238750" y="3781425"/>
            <a:ext cx="92075" cy="92075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00875" y="3781425"/>
            <a:ext cx="92075" cy="92075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848600" y="1733550"/>
            <a:ext cx="92075" cy="92075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276850" y="1781175"/>
            <a:ext cx="2609850" cy="2047875"/>
          </a:xfrm>
          <a:custGeom>
            <a:avLst/>
            <a:gdLst>
              <a:gd name="connsiteX0" fmla="*/ 0 w 2628900"/>
              <a:gd name="connsiteY0" fmla="*/ 1752600 h 1752600"/>
              <a:gd name="connsiteX1" fmla="*/ 1781175 w 2628900"/>
              <a:gd name="connsiteY1" fmla="*/ 1752600 h 1752600"/>
              <a:gd name="connsiteX2" fmla="*/ 2628900 w 2628900"/>
              <a:gd name="connsiteY2" fmla="*/ 0 h 1752600"/>
              <a:gd name="connsiteX3" fmla="*/ 0 w 2628900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1752600">
                <a:moveTo>
                  <a:pt x="0" y="1752600"/>
                </a:moveTo>
                <a:lnTo>
                  <a:pt x="1781175" y="1752600"/>
                </a:lnTo>
                <a:lnTo>
                  <a:pt x="2628900" y="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7" name="Object 138"/>
          <p:cNvGraphicFramePr>
            <a:graphicFrameLocks noChangeAspect="1"/>
          </p:cNvGraphicFramePr>
          <p:nvPr/>
        </p:nvGraphicFramePr>
        <p:xfrm>
          <a:off x="5143500" y="3886200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480" imgH="190440" progId="Equation.DSMT4">
                  <p:embed/>
                </p:oleObj>
              </mc:Choice>
              <mc:Fallback>
                <p:oleObj name="Equation" r:id="rId13" imgW="177480" imgH="190440" progId="Equation.DSMT4">
                  <p:embed/>
                  <p:pic>
                    <p:nvPicPr>
                      <p:cNvPr id="27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886200"/>
                        <a:ext cx="1778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7" name="Object 139"/>
          <p:cNvGraphicFramePr>
            <a:graphicFrameLocks noChangeAspect="1"/>
          </p:cNvGraphicFramePr>
          <p:nvPr/>
        </p:nvGraphicFramePr>
        <p:xfrm>
          <a:off x="7029450" y="3876675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190440" progId="Equation.DSMT4">
                  <p:embed/>
                </p:oleObj>
              </mc:Choice>
              <mc:Fallback>
                <p:oleObj name="Equation" r:id="rId15" imgW="177480" imgH="190440" progId="Equation.DSMT4">
                  <p:embed/>
                  <p:pic>
                    <p:nvPicPr>
                      <p:cNvPr id="7307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3876675"/>
                        <a:ext cx="1778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8" name="Object 140"/>
          <p:cNvGraphicFramePr>
            <a:graphicFrameLocks noChangeAspect="1"/>
          </p:cNvGraphicFramePr>
          <p:nvPr/>
        </p:nvGraphicFramePr>
        <p:xfrm>
          <a:off x="7972425" y="1676400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480" imgH="190440" progId="Equation.DSMT4">
                  <p:embed/>
                </p:oleObj>
              </mc:Choice>
              <mc:Fallback>
                <p:oleObj name="Equation" r:id="rId17" imgW="177480" imgH="190440" progId="Equation.DSMT4">
                  <p:embed/>
                  <p:pic>
                    <p:nvPicPr>
                      <p:cNvPr id="7308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2425" y="1676400"/>
                        <a:ext cx="1778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41"/>
          <p:cNvGraphicFramePr>
            <a:graphicFrameLocks noChangeAspect="1"/>
          </p:cNvGraphicFramePr>
          <p:nvPr/>
        </p:nvGraphicFramePr>
        <p:xfrm>
          <a:off x="5870575" y="3859213"/>
          <a:ext cx="533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33160" imgH="253800" progId="Equation.DSMT4">
                  <p:embed/>
                </p:oleObj>
              </mc:Choice>
              <mc:Fallback>
                <p:oleObj name="Equation" r:id="rId19" imgW="533160" imgH="253800" progId="Equation.DSMT4">
                  <p:embed/>
                  <p:pic>
                    <p:nvPicPr>
                      <p:cNvPr id="3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3859213"/>
                        <a:ext cx="5334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rc 30"/>
          <p:cNvSpPr/>
          <p:nvPr/>
        </p:nvSpPr>
        <p:spPr>
          <a:xfrm>
            <a:off x="5257800" y="3648075"/>
            <a:ext cx="342900" cy="352425"/>
          </a:xfrm>
          <a:prstGeom prst="arc">
            <a:avLst>
              <a:gd name="adj1" fmla="val 17705894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2" name="Object 142"/>
          <p:cNvGraphicFramePr>
            <a:graphicFrameLocks noChangeAspect="1"/>
          </p:cNvGraphicFramePr>
          <p:nvPr/>
        </p:nvGraphicFramePr>
        <p:xfrm>
          <a:off x="5619750" y="3586163"/>
          <a:ext cx="3302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30120" imgH="190440" progId="Equation.DSMT4">
                  <p:embed/>
                </p:oleObj>
              </mc:Choice>
              <mc:Fallback>
                <p:oleObj name="Equation" r:id="rId21" imgW="330120" imgH="190440" progId="Equation.DSMT4">
                  <p:embed/>
                  <p:pic>
                    <p:nvPicPr>
                      <p:cNvPr id="32" name="Object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3586163"/>
                        <a:ext cx="3302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>
            <a:stCxn id="26" idx="1"/>
          </p:cNvCxnSpPr>
          <p:nvPr/>
        </p:nvCxnSpPr>
        <p:spPr>
          <a:xfrm flipV="1">
            <a:off x="7045325" y="3810000"/>
            <a:ext cx="1184275" cy="1905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6" idx="2"/>
          </p:cNvCxnSpPr>
          <p:nvPr/>
        </p:nvCxnSpPr>
        <p:spPr>
          <a:xfrm>
            <a:off x="7886700" y="1781175"/>
            <a:ext cx="0" cy="2028825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6848475" y="3619500"/>
            <a:ext cx="400050" cy="409575"/>
          </a:xfrm>
          <a:prstGeom prst="arc">
            <a:avLst>
              <a:gd name="adj1" fmla="val 17705894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7311" name="Object 143"/>
          <p:cNvGraphicFramePr>
            <a:graphicFrameLocks noChangeAspect="1"/>
          </p:cNvGraphicFramePr>
          <p:nvPr/>
        </p:nvGraphicFramePr>
        <p:xfrm>
          <a:off x="7235825" y="3522663"/>
          <a:ext cx="317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17160" imgH="203040" progId="Equation.DSMT4">
                  <p:embed/>
                </p:oleObj>
              </mc:Choice>
              <mc:Fallback>
                <p:oleObj name="Equation" r:id="rId23" imgW="317160" imgH="203040" progId="Equation.DSMT4">
                  <p:embed/>
                  <p:pic>
                    <p:nvPicPr>
                      <p:cNvPr id="7311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522663"/>
                        <a:ext cx="3175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2" name="Object 144"/>
          <p:cNvGraphicFramePr>
            <a:graphicFrameLocks noChangeAspect="1"/>
          </p:cNvGraphicFramePr>
          <p:nvPr/>
        </p:nvGraphicFramePr>
        <p:xfrm>
          <a:off x="841375" y="4575175"/>
          <a:ext cx="205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057400" imgH="838080" progId="Equation.DSMT4">
                  <p:embed/>
                </p:oleObj>
              </mc:Choice>
              <mc:Fallback>
                <p:oleObj name="Equation" r:id="rId25" imgW="2057400" imgH="838080" progId="Equation.DSMT4">
                  <p:embed/>
                  <p:pic>
                    <p:nvPicPr>
                      <p:cNvPr id="7312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4575175"/>
                        <a:ext cx="2057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3" name="Object 145"/>
          <p:cNvGraphicFramePr>
            <a:graphicFrameLocks noChangeAspect="1"/>
          </p:cNvGraphicFramePr>
          <p:nvPr/>
        </p:nvGraphicFramePr>
        <p:xfrm>
          <a:off x="987425" y="5692775"/>
          <a:ext cx="187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879560" imgH="393480" progId="Equation.DSMT4">
                  <p:embed/>
                </p:oleObj>
              </mc:Choice>
              <mc:Fallback>
                <p:oleObj name="Equation" r:id="rId27" imgW="1879560" imgH="393480" progId="Equation.DSMT4">
                  <p:embed/>
                  <p:pic>
                    <p:nvPicPr>
                      <p:cNvPr id="7313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5692775"/>
                        <a:ext cx="18796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4" name="Object 146"/>
          <p:cNvGraphicFramePr>
            <a:graphicFrameLocks noChangeAspect="1"/>
          </p:cNvGraphicFramePr>
          <p:nvPr/>
        </p:nvGraphicFramePr>
        <p:xfrm>
          <a:off x="3762375" y="4289425"/>
          <a:ext cx="204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044440" imgH="838080" progId="Equation.DSMT4">
                  <p:embed/>
                </p:oleObj>
              </mc:Choice>
              <mc:Fallback>
                <p:oleObj name="Equation" r:id="rId29" imgW="2044440" imgH="838080" progId="Equation.DSMT4">
                  <p:embed/>
                  <p:pic>
                    <p:nvPicPr>
                      <p:cNvPr id="7314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4289425"/>
                        <a:ext cx="2044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5" name="Object 147"/>
          <p:cNvGraphicFramePr>
            <a:graphicFrameLocks noChangeAspect="1"/>
          </p:cNvGraphicFramePr>
          <p:nvPr/>
        </p:nvGraphicFramePr>
        <p:xfrm>
          <a:off x="3657600" y="5359400"/>
          <a:ext cx="2463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463480" imgH="317160" progId="Equation.DSMT4">
                  <p:embed/>
                </p:oleObj>
              </mc:Choice>
              <mc:Fallback>
                <p:oleObj name="Equation" r:id="rId31" imgW="2463480" imgH="317160" progId="Equation.DSMT4">
                  <p:embed/>
                  <p:pic>
                    <p:nvPicPr>
                      <p:cNvPr id="7315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359400"/>
                        <a:ext cx="2463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6" name="Object 148"/>
          <p:cNvGraphicFramePr>
            <a:graphicFrameLocks noChangeAspect="1"/>
          </p:cNvGraphicFramePr>
          <p:nvPr/>
        </p:nvGraphicFramePr>
        <p:xfrm>
          <a:off x="3975100" y="5892800"/>
          <a:ext cx="1866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866600" imgH="393480" progId="Equation.DSMT4">
                  <p:embed/>
                </p:oleObj>
              </mc:Choice>
              <mc:Fallback>
                <p:oleObj name="Equation" r:id="rId33" imgW="1866600" imgH="393480" progId="Equation.DSMT4">
                  <p:embed/>
                  <p:pic>
                    <p:nvPicPr>
                      <p:cNvPr id="7316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5892800"/>
                        <a:ext cx="18669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sosceles Triangle 24"/>
          <p:cNvSpPr/>
          <p:nvPr/>
        </p:nvSpPr>
        <p:spPr>
          <a:xfrm>
            <a:off x="1403350" y="1812925"/>
            <a:ext cx="3870325" cy="2298700"/>
          </a:xfrm>
          <a:prstGeom prst="triangle">
            <a:avLst>
              <a:gd name="adj" fmla="val 0"/>
            </a:avLst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6" name="Isosceles Triangle 25"/>
          <p:cNvSpPr/>
          <p:nvPr/>
        </p:nvSpPr>
        <p:spPr>
          <a:xfrm>
            <a:off x="1382713" y="1839913"/>
            <a:ext cx="1754187" cy="22987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8763"/>
            <a:ext cx="8732713" cy="1244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300" dirty="0">
                <a:solidFill>
                  <a:schemeClr val="tx2">
                    <a:satMod val="130000"/>
                  </a:schemeClr>
                </a:solidFill>
              </a:rPr>
              <a:t>Ex: The angle of elevation to the top of the tower is 43°.  If you travels 100m closer, the angle is 75°.  How tall is the tower? Assume the person is about 1.5m tall.</a:t>
            </a:r>
          </a:p>
        </p:txBody>
      </p:sp>
      <p:sp>
        <p:nvSpPr>
          <p:cNvPr id="7194" name="Rectangle 2"/>
          <p:cNvSpPr>
            <a:spLocks noChangeArrowheads="1"/>
          </p:cNvSpPr>
          <p:nvPr/>
        </p:nvSpPr>
        <p:spPr bwMode="auto">
          <a:xfrm>
            <a:off x="1258888" y="2751138"/>
            <a:ext cx="203200" cy="1555750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5" name="Rectangle 2"/>
          <p:cNvSpPr>
            <a:spLocks noChangeArrowheads="1"/>
          </p:cNvSpPr>
          <p:nvPr/>
        </p:nvSpPr>
        <p:spPr bwMode="auto">
          <a:xfrm>
            <a:off x="1044575" y="2573338"/>
            <a:ext cx="642938" cy="176212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6" name="Rectangle 2"/>
          <p:cNvSpPr>
            <a:spLocks noChangeArrowheads="1"/>
          </p:cNvSpPr>
          <p:nvPr/>
        </p:nvSpPr>
        <p:spPr bwMode="auto">
          <a:xfrm>
            <a:off x="1184275" y="2478088"/>
            <a:ext cx="347663" cy="90487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7" name="Rectangle 2"/>
          <p:cNvSpPr>
            <a:spLocks noChangeArrowheads="1"/>
          </p:cNvSpPr>
          <p:nvPr/>
        </p:nvSpPr>
        <p:spPr bwMode="auto">
          <a:xfrm>
            <a:off x="1077913" y="2384425"/>
            <a:ext cx="561975" cy="90488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8" name="Rectangle 2"/>
          <p:cNvSpPr>
            <a:spLocks noChangeArrowheads="1"/>
          </p:cNvSpPr>
          <p:nvPr/>
        </p:nvSpPr>
        <p:spPr bwMode="auto">
          <a:xfrm>
            <a:off x="1169988" y="2336800"/>
            <a:ext cx="374650" cy="52388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9" name="Rectangle 2"/>
          <p:cNvSpPr>
            <a:spLocks noChangeArrowheads="1"/>
          </p:cNvSpPr>
          <p:nvPr/>
        </p:nvSpPr>
        <p:spPr bwMode="auto">
          <a:xfrm>
            <a:off x="1228725" y="2276475"/>
            <a:ext cx="257175" cy="50800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200" name="Rectangle 2"/>
          <p:cNvSpPr>
            <a:spLocks noChangeArrowheads="1"/>
          </p:cNvSpPr>
          <p:nvPr/>
        </p:nvSpPr>
        <p:spPr bwMode="auto">
          <a:xfrm flipH="1">
            <a:off x="1335088" y="1825625"/>
            <a:ext cx="46037" cy="452438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201" name="Line 3"/>
          <p:cNvSpPr>
            <a:spLocks noChangeShapeType="1"/>
          </p:cNvSpPr>
          <p:nvPr/>
        </p:nvSpPr>
        <p:spPr bwMode="auto">
          <a:xfrm>
            <a:off x="1000125" y="4308475"/>
            <a:ext cx="4627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5372100" y="4098925"/>
            <a:ext cx="47625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5352257" y="4194969"/>
            <a:ext cx="809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337969" y="4248944"/>
            <a:ext cx="68263" cy="41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392737" y="4241801"/>
            <a:ext cx="61913" cy="49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51463" y="4202113"/>
            <a:ext cx="76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1387475" y="1781175"/>
            <a:ext cx="3930650" cy="23558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186" name="Line 3"/>
          <p:cNvSpPr>
            <a:spLocks noChangeShapeType="1"/>
          </p:cNvSpPr>
          <p:nvPr/>
        </p:nvSpPr>
        <p:spPr bwMode="auto">
          <a:xfrm>
            <a:off x="1466850" y="4135438"/>
            <a:ext cx="38322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2297" name="Object 8"/>
          <p:cNvGraphicFramePr>
            <a:graphicFrameLocks noChangeAspect="1"/>
          </p:cNvGraphicFramePr>
          <p:nvPr/>
        </p:nvGraphicFramePr>
        <p:xfrm>
          <a:off x="4711700" y="3897313"/>
          <a:ext cx="2809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780" imgH="215713" progId="Equation.DSMT4">
                  <p:embed/>
                </p:oleObj>
              </mc:Choice>
              <mc:Fallback>
                <p:oleObj name="Equation" r:id="rId3" imgW="253780" imgH="215713" progId="Equation.DSMT4">
                  <p:embed/>
                  <p:pic>
                    <p:nvPicPr>
                      <p:cNvPr id="122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3897313"/>
                        <a:ext cx="2809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1371600" y="1812925"/>
            <a:ext cx="1765300" cy="233521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2582863" y="3830638"/>
          <a:ext cx="3714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780" imgH="215713" progId="Equation.DSMT4">
                  <p:embed/>
                </p:oleObj>
              </mc:Choice>
              <mc:Fallback>
                <p:oleObj name="Equation" r:id="rId5" imgW="253780" imgH="215713" progId="Equation.DSMT4">
                  <p:embed/>
                  <p:pic>
                    <p:nvPicPr>
                      <p:cNvPr id="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3830638"/>
                        <a:ext cx="37147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200400" y="4476750"/>
            <a:ext cx="2238375" cy="1588"/>
          </a:xfrm>
          <a:prstGeom prst="straightConnector1">
            <a:avLst/>
          </a:prstGeom>
          <a:ln w="31750" cmpd="sng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3979863" y="4391025"/>
          <a:ext cx="5937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5872" imgH="177569" progId="Equation.DSMT4">
                  <p:embed/>
                </p:oleObj>
              </mc:Choice>
              <mc:Fallback>
                <p:oleObj name="Equation" r:id="rId7" imgW="405872" imgH="177569" progId="Equation.DSMT4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3" y="4391025"/>
                        <a:ext cx="593725" cy="261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60950" y="1703388"/>
            <a:ext cx="3910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Make a Triangle and Gather Info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3103563" y="3657600"/>
          <a:ext cx="6175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7087" imgH="215619" progId="Equation.DSMT4">
                  <p:embed/>
                </p:oleObj>
              </mc:Choice>
              <mc:Fallback>
                <p:oleObj name="Equation" r:id="rId9" imgW="317087" imgH="215619" progId="Equation.DSMT4">
                  <p:embed/>
                  <p:pic>
                    <p:nvPicPr>
                      <p:cNvPr id="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3657600"/>
                        <a:ext cx="617537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820863" y="2122488"/>
          <a:ext cx="3714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780" imgH="215713" progId="Equation.DSMT4">
                  <p:embed/>
                </p:oleObj>
              </mc:Choice>
              <mc:Fallback>
                <p:oleObj name="Equation" r:id="rId11" imgW="253780" imgH="215713" progId="Equation.DSMT4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2122488"/>
                        <a:ext cx="37147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70475" y="2170113"/>
            <a:ext cx="3910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Find the Hypotenuse of the triangle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348038" y="2522538"/>
          <a:ext cx="4826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835" imgH="139518" progId="Equation.DSMT4">
                  <p:embed/>
                </p:oleObj>
              </mc:Choice>
              <mc:Fallback>
                <p:oleObj name="Equation" r:id="rId13" imgW="126835" imgH="139518" progId="Equation.DSMT4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522538"/>
                        <a:ext cx="4826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5991225" y="2713038"/>
          <a:ext cx="11636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34725" imgH="444307" progId="Equation.DSMT4">
                  <p:embed/>
                </p:oleObj>
              </mc:Choice>
              <mc:Fallback>
                <p:oleObj name="Equation" r:id="rId15" imgW="634725" imgH="444307" progId="Equation.DSMT4">
                  <p:embed/>
                  <p:pic>
                    <p:nvPicPr>
                      <p:cNvPr id="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2713038"/>
                        <a:ext cx="1163638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6167438" y="3219450"/>
          <a:ext cx="5667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79158" imgH="177646" progId="Equation.DSMT4">
                  <p:embed/>
                </p:oleObj>
              </mc:Choice>
              <mc:Fallback>
                <p:oleObj name="Equation" r:id="rId17" imgW="279158" imgH="177646" progId="Equation.DSMT4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3219450"/>
                        <a:ext cx="56673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7189788" y="2727325"/>
          <a:ext cx="11080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71252" imgH="444307" progId="Equation.DSMT4">
                  <p:embed/>
                </p:oleObj>
              </mc:Choice>
              <mc:Fallback>
                <p:oleObj name="Equation" r:id="rId19" imgW="571252" imgH="444307" progId="Equation.DSMT4">
                  <p:embed/>
                  <p:pic>
                    <p:nvPicPr>
                      <p:cNvPr id="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2727325"/>
                        <a:ext cx="11080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/>
        </p:nvGraphicFramePr>
        <p:xfrm>
          <a:off x="7567613" y="3298825"/>
          <a:ext cx="2555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835" imgH="139518" progId="Equation.DSMT4">
                  <p:embed/>
                </p:oleObj>
              </mc:Choice>
              <mc:Fallback>
                <p:oleObj name="Equation" r:id="rId21" imgW="126835" imgH="139518" progId="Equation.DSMT4">
                  <p:embed/>
                  <p:pic>
                    <p:nvPicPr>
                      <p:cNvPr id="2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613" y="3298825"/>
                        <a:ext cx="255587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6194425" y="3941763"/>
          <a:ext cx="7413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66469" imgH="139579" progId="Equation.DSMT4">
                  <p:embed/>
                </p:oleObj>
              </mc:Choice>
              <mc:Fallback>
                <p:oleObj name="Equation" r:id="rId23" imgW="266469" imgH="139579" progId="Equation.DSMT4">
                  <p:embed/>
                  <p:pic>
                    <p:nvPicPr>
                      <p:cNvPr id="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3941763"/>
                        <a:ext cx="74136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6859588" y="3556000"/>
          <a:ext cx="18240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39392" imgH="495085" progId="Equation.DSMT4">
                  <p:embed/>
                </p:oleObj>
              </mc:Choice>
              <mc:Fallback>
                <p:oleObj name="Equation" r:id="rId25" imgW="939392" imgH="495085" progId="Equation.DSMT4">
                  <p:embed/>
                  <p:pic>
                    <p:nvPicPr>
                      <p:cNvPr id="1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8" y="3556000"/>
                        <a:ext cx="182403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/>
        </p:nvGraphicFramePr>
        <p:xfrm>
          <a:off x="6848475" y="3846513"/>
          <a:ext cx="1743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85502" imgH="177723" progId="Equation.DSMT4">
                  <p:embed/>
                </p:oleObj>
              </mc:Choice>
              <mc:Fallback>
                <p:oleObj name="Equation" r:id="rId27" imgW="685502" imgH="177723" progId="Equation.DSMT4">
                  <p:embed/>
                  <p:pic>
                    <p:nvPicPr>
                      <p:cNvPr id="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475" y="3846513"/>
                        <a:ext cx="17430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3"/>
          <p:cNvGraphicFramePr>
            <a:graphicFrameLocks noChangeAspect="1"/>
          </p:cNvGraphicFramePr>
          <p:nvPr/>
        </p:nvGraphicFramePr>
        <p:xfrm>
          <a:off x="3249613" y="2454275"/>
          <a:ext cx="1743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85502" imgH="177723" progId="Equation.DSMT4">
                  <p:embed/>
                </p:oleObj>
              </mc:Choice>
              <mc:Fallback>
                <p:oleObj name="Equation" r:id="rId29" imgW="685502" imgH="177723" progId="Equation.DSMT4">
                  <p:embed/>
                  <p:pic>
                    <p:nvPicPr>
                      <p:cNvPr id="2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2454275"/>
                        <a:ext cx="17430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972050" y="4656138"/>
            <a:ext cx="390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Use the Hypotenuse to find the opposite side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-284163" y="2947988"/>
            <a:ext cx="2333625" cy="0"/>
          </a:xfrm>
          <a:prstGeom prst="straightConnector1">
            <a:avLst/>
          </a:prstGeom>
          <a:ln w="31750" cmpd="sng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13"/>
          <p:cNvGraphicFramePr>
            <a:graphicFrameLocks noChangeAspect="1"/>
          </p:cNvGraphicFramePr>
          <p:nvPr/>
        </p:nvGraphicFramePr>
        <p:xfrm>
          <a:off x="306388" y="2703513"/>
          <a:ext cx="7429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91847" imgH="164957" progId="Equation.DSMT4">
                  <p:embed/>
                </p:oleObj>
              </mc:Choice>
              <mc:Fallback>
                <p:oleObj name="Equation" r:id="rId31" imgW="291847" imgH="164957" progId="Equation.DSMT4">
                  <p:embed/>
                  <p:pic>
                    <p:nvPicPr>
                      <p:cNvPr id="2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2703513"/>
                        <a:ext cx="742950" cy="420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1"/>
          <p:cNvGraphicFramePr>
            <a:graphicFrameLocks noChangeAspect="1"/>
          </p:cNvGraphicFramePr>
          <p:nvPr/>
        </p:nvGraphicFramePr>
        <p:xfrm>
          <a:off x="1058863" y="4981575"/>
          <a:ext cx="11176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09336" imgH="215806" progId="Equation.DSMT4">
                  <p:embed/>
                </p:oleObj>
              </mc:Choice>
              <mc:Fallback>
                <p:oleObj name="Equation" r:id="rId33" imgW="609336" imgH="215806" progId="Equation.DSMT4">
                  <p:embed/>
                  <p:pic>
                    <p:nvPicPr>
                      <p:cNvPr id="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981575"/>
                        <a:ext cx="1117600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2117725" y="4816475"/>
          <a:ext cx="130333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10891" imgH="431613" progId="Equation.DSMT4">
                  <p:embed/>
                </p:oleObj>
              </mc:Choice>
              <mc:Fallback>
                <p:oleObj name="Equation" r:id="rId35" imgW="710891" imgH="431613" progId="Equation.DSMT4">
                  <p:embed/>
                  <p:pic>
                    <p:nvPicPr>
                      <p:cNvPr id="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4816475"/>
                        <a:ext cx="1303338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" name="Object 11"/>
          <p:cNvGraphicFramePr>
            <a:graphicFrameLocks noChangeAspect="1"/>
          </p:cNvGraphicFramePr>
          <p:nvPr/>
        </p:nvGraphicFramePr>
        <p:xfrm>
          <a:off x="1927225" y="5827713"/>
          <a:ext cx="1047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431613" imgH="165028" progId="Equation.DSMT4">
                  <p:embed/>
                </p:oleObj>
              </mc:Choice>
              <mc:Fallback>
                <p:oleObj name="Equation" r:id="rId37" imgW="431613" imgH="165028" progId="Equation.DSMT4">
                  <p:embed/>
                  <p:pic>
                    <p:nvPicPr>
                      <p:cNvPr id="716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5827713"/>
                        <a:ext cx="10477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" name="Object 11"/>
          <p:cNvGraphicFramePr>
            <a:graphicFrameLocks noChangeAspect="1"/>
          </p:cNvGraphicFramePr>
          <p:nvPr/>
        </p:nvGraphicFramePr>
        <p:xfrm>
          <a:off x="557213" y="5699125"/>
          <a:ext cx="144621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596641" imgH="177723" progId="Equation.DSMT4">
                  <p:embed/>
                </p:oleObj>
              </mc:Choice>
              <mc:Fallback>
                <p:oleObj name="Equation" r:id="rId39" imgW="596641" imgH="177723" progId="Equation.DSMT4">
                  <p:embed/>
                  <p:pic>
                    <p:nvPicPr>
                      <p:cNvPr id="716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5699125"/>
                        <a:ext cx="1446212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798888" y="5438775"/>
            <a:ext cx="14382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 b="1"/>
              <a:t>Height of</a:t>
            </a:r>
            <a:br>
              <a:rPr lang="en-CA" sz="2100" b="1"/>
            </a:br>
            <a:r>
              <a:rPr lang="en-CA" sz="2100" b="1"/>
              <a:t>the Tower</a:t>
            </a:r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5221288" y="5567363"/>
          <a:ext cx="28622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180588" imgH="177723" progId="Equation.DSMT4">
                  <p:embed/>
                </p:oleObj>
              </mc:Choice>
              <mc:Fallback>
                <p:oleObj name="Equation" r:id="rId41" imgW="1180588" imgH="177723" progId="Equation.DSMT4">
                  <p:embed/>
                  <p:pic>
                    <p:nvPicPr>
                      <p:cNvPr id="717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5567363"/>
                        <a:ext cx="2862262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1"/>
          <p:cNvGraphicFramePr>
            <a:graphicFrameLocks noChangeAspect="1"/>
          </p:cNvGraphicFramePr>
          <p:nvPr/>
        </p:nvGraphicFramePr>
        <p:xfrm>
          <a:off x="5202238" y="6129338"/>
          <a:ext cx="17541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23272" imgH="177646" progId="Equation.DSMT4">
                  <p:embed/>
                </p:oleObj>
              </mc:Choice>
              <mc:Fallback>
                <p:oleObj name="Equation" r:id="rId43" imgW="723272" imgH="177646" progId="Equation.DSMT4">
                  <p:embed/>
                  <p:pic>
                    <p:nvPicPr>
                      <p:cNvPr id="71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6129338"/>
                        <a:ext cx="1754187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45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0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12" grpId="0" animBg="1"/>
      <p:bldP spid="17" grpId="0" animBg="1"/>
      <p:bldP spid="7186" grpId="0" animBg="1"/>
      <p:bldP spid="19" grpId="0" animBg="1"/>
      <p:bldP spid="19" grpId="1" animBg="1"/>
      <p:bldP spid="24" grpId="0"/>
      <p:bldP spid="29" grpId="0"/>
      <p:bldP spid="39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PASSING_SCORE" val="100.0000000000"/>
  <p:tag name="ISPRING_RESOURCE_PATHS_HASH" val="e3a1cf56a5a4a9275d2ee6fb5b81e67f6ee1e015"/>
  <p:tag name="ISPRING_RESOURCE_PATHS_HASH_2" val="d87d5b6299d161e9cc236403a44cd514010a8a6"/>
  <p:tag name="GENSWF_OUTPUT_FILE_NAME" val="PC11ch23"/>
  <p:tag name="ISPRING_RESOURCE_PATHS_HASH_PRESENTER" val="d4321b4c549921c078f694c3e5242e7773af53"/>
  <p:tag name="ISPRING_ULTRA_SCORM_COURSE_ID" val="1DC4E75F-CF1A-4355-82F4-6D87C0576BF4"/>
  <p:tag name="ISPRING_SCORM_RATE_SLIDES" val="1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PLAYERS_CUSTOMIZATION_2" val="UEsDBBQAAgAIAOVOaVJ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5U5pUh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5U5pUh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OVOaVJ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5U5pUt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OVOaVKOc/b6agAAAOUAAAAaAAAAbm9uZS9odG1sX3NraW5fc2V0dGluZ3MuanOr5lIAAqUcJQUrhWowG8xPKi0pyc/TS87PK0nNK9HLyy/KTQSrUVJ2AwMlHZyK88tSiwgoTUtMTkUx1NTIwskFp0qEiSZO5i7OlsjqChLTU/WSEpOz04vyS/NSIMqcXV0MXYyVwKpquWoBUEsDBBQAAgAIAOVOaVK8fTX3SgAAAEkAAAAXAAAAbm9uZS9sb2NhbF9zZXR0aW5ncy54bWyzsa/IzVEoSy0qzszPs1Uy1DNQUkjNS85PycxLt1UKDXHTtVBSKC5JzEtJzMnPS7VVystXUrC347LJyU9OzAlOLSkBKizWt+MCAFBLAwQUAAIACADnTmlS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505pUh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DnTmlS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505pUg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DnTmlS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505pUu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OdOaVK45zzyXgAAAGMAAAAlAAAAdW5pdmVyc2FsLW5vLXZpZGVvL2xvY2FsX3NldHRpbmdzLnhtbA3KvQ5AQAwA4N1TNN39bQbHZrTgARoakfRacUd4e7d9w9f2rxd4+AqHqcO6qBBYV9sO3R0u85A3CCGSbiSm7FANoe+yVmwlmTjGFAOcQh9fM/uEyCP5NIdbBMsu+wFQSwECAAAUAAIACADlTmlSXK2x+KEDAADvDAAAGAAAAAAAAAABAAAAAAAAAAAAbm9uZS9jb21tb25fbWVzc2FnZXMubG5nUEsBAgAAFAACAAgA5U5pUhUeYBujAAAAfwEAACkAAAAAAAAAAQAAAAAA1wMAAG5vbmUvcGxheWJhY2tfYW5kX25hdmlnYXRpb25fc2V0dGluZ3MueG1sUEsBAgAAFAACAAgA5U5pUh9UimowAwAAxw4AACIAAAAAAAAAAQAAAAAAwQQAAG5vbmUvZmxhc2hfcHVibGlzaGluZ19zZXR0aW5ncy54bWxQSwECAAAUAAIACADlTmlScVeUnRUBAADRAgAAHAAAAAAAAAABAAAAAAAxCAAAbm9uZS9mbGFzaF9za2luX3NldHRpbmdzLnhtbFBLAQIAABQAAgAIAOVOaVLXm3CWKwMAAG8OAAAhAAAAAAAAAAEAAAAAAIAJAABub25lL2h0bWxfcHVibGlzaGluZ19zZXR0aW5ncy54bWxQSwECAAAUAAIACADlTmlSjnP2+moAAADlAAAAGgAAAAAAAAABAAAAAADqDAAAbm9uZS9odG1sX3NraW5fc2V0dGluZ3MuanNQSwECAAAUAAIACADlTmlSvH0190oAAABJAAAAFwAAAAAAAAABAAAAAACMDQAAbm9uZS9sb2NhbF9zZXR0aW5ncy54bWxQSwECAAAUAAIACADnTmlSnF4yCBQGAAA3FwAAJgAAAAAAAAABAAAAAAALDgAAdW5pdmVyc2FsLW5vLXZpZGVvL2NvbW1vbl9tZXNzYWdlcy5sbmdQSwECAAAUAAIACADnTmlSFR5gG6MAAAB/AQAANwAAAAAAAAABAAAAAABjFAAAdW5pdmVyc2FsLW5vLXZpZGVvL3BsYXliYWNrX2FuZF9uYXZpZ2F0aW9uX3NldHRpbmdzLnhtbFBLAQIAABQAAgAIAOdOaVJLM4aKLwUAAGgdAAAwAAAAAAAAAAEAAAAAAFsVAAB1bml2ZXJzYWwtbm8tdmlkZW8vZmxhc2hfcHVibGlzaGluZ19zZXR0aW5ncy54bWxQSwECAAAUAAIACADnTmlSDnvHIGUDAACXDAAAKgAAAAAAAAABAAAAAADYGgAAdW5pdmVyc2FsLW5vLXZpZGVvL2ZsYXNoX3NraW5fc2V0dGluZ3MueG1sUEsBAgAAFAACAAgA505pUvrnN04qBQAA8hwAAC8AAAAAAAAAAQAAAAAAhR4AAHVuaXZlcnNhbC1uby12aWRlby9odG1sX3B1Ymxpc2hpbmdfc2V0dGluZ3MueG1sUEsBAgAAFAACAAgA505pUuxMWVK2AQAAegYAACgAAAAAAAAAAQAAAAAA/CMAAHVuaXZlcnNhbC1uby12aWRlby9odG1sX3NraW5fc2V0dGluZ3MuanNQSwECAAAUAAIACADnTmlSuOc88l4AAABjAAAAJQAAAAAAAAABAAAAAAD4JQAAdW5pdmVyc2FsLW5vLXZpZGVvL2xvY2FsX3NldHRpbmdzLnhtbFBLBQYAAAAADgAOAIgEAACZJgAAAAA="/>
  <p:tag name="ISPRING_LMS_API_VERSION" val="SCORM 2004 (2nd edition)"/>
  <p:tag name="ISPRING_ULTRA_SCORM_COURCE_TITLE" val="Lesson 5 Sine Law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ʾ\&quot;{58857F64-F778-46F3-A3E4-9740F72F057B}&quot;,&quot;C:\\Users\\Danny\\OneDrive - SD41\\Website\\PC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CURRENT_PLAYER_ID" val="universal-no-video"/>
  <p:tag name="ISPRING_PRESENTATION_TITLE" val="Lesson 5 Sine Law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681</Words>
  <Application>Microsoft Office PowerPoint</Application>
  <PresentationFormat>On-screen Show (4:3)</PresentationFormat>
  <Paragraphs>67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Century Schoolbook</vt:lpstr>
      <vt:lpstr>Gill Sans MT</vt:lpstr>
      <vt:lpstr>Wingdings</vt:lpstr>
      <vt:lpstr>Wingdings 2</vt:lpstr>
      <vt:lpstr>Oriel</vt:lpstr>
      <vt:lpstr>Equation</vt:lpstr>
      <vt:lpstr>Lesson 5 Sine Law  </vt:lpstr>
      <vt:lpstr>I) Sine Law</vt:lpstr>
      <vt:lpstr>Ex: A triangle ABC has side a = 12 cm, “angle A” is 60°, and “angle C” is 45°. Solve for side c.</vt:lpstr>
      <vt:lpstr>Practice: Find the value of “x” </vt:lpstr>
      <vt:lpstr>II) Finding Missing Angles </vt:lpstr>
      <vt:lpstr>Example 2: A triangle has side a = 11 inches, angle A = 40°, and side c = 8 inches. Solve for angle C.</vt:lpstr>
      <vt:lpstr>Practice: Solve for the missing angles</vt:lpstr>
      <vt:lpstr>Example 7: At noon, two tracking stations on Earth , station A is 20 km west of station B, measure a rocket that was launched from a weather satellite.  From station A the angle of elevation is 41° and from station B the angle of elevation was 75°.  Find the height of the rocket above the earth.   </vt:lpstr>
      <vt:lpstr>Ex: The angle of elevation to the top of the tower is 43°.  If you travels 100m closer, the angle is 75°.  How tall is the tower? Assume the person is about 1.5m tall.</vt:lpstr>
      <vt:lpstr>Practice: A ship leaves Batumi on a bearing 300 and sails 860km.  They then change direction on a bearing of 222 and sail for 580km and reached Istanbul.  How far is Batumi from Istanbul?</vt:lpstr>
      <vt:lpstr>Triangles with Obtuse Angles</vt:lpstr>
      <vt:lpstr>Practice: Find θ  to the nearest degree</vt:lpstr>
      <vt:lpstr>Proof For the Sine Law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 Sine Law</dc:title>
  <dc:creator>Danny Young</dc:creator>
  <cp:lastModifiedBy>Danny Young</cp:lastModifiedBy>
  <cp:revision>54</cp:revision>
  <dcterms:created xsi:type="dcterms:W3CDTF">2011-06-27T16:11:13Z</dcterms:created>
  <dcterms:modified xsi:type="dcterms:W3CDTF">2021-03-09T18:11:00Z</dcterms:modified>
</cp:coreProperties>
</file>